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7" r:id="rId2"/>
    <p:sldId id="279" r:id="rId3"/>
    <p:sldId id="259" r:id="rId4"/>
    <p:sldId id="280" r:id="rId5"/>
    <p:sldId id="289" r:id="rId6"/>
    <p:sldId id="290" r:id="rId7"/>
    <p:sldId id="288" r:id="rId8"/>
    <p:sldId id="260" r:id="rId9"/>
    <p:sldId id="261" r:id="rId10"/>
    <p:sldId id="262" r:id="rId11"/>
    <p:sldId id="263" r:id="rId12"/>
    <p:sldId id="284" r:id="rId13"/>
    <p:sldId id="278" r:id="rId14"/>
    <p:sldId id="265" r:id="rId15"/>
    <p:sldId id="286" r:id="rId16"/>
    <p:sldId id="285" r:id="rId17"/>
    <p:sldId id="291" r:id="rId18"/>
    <p:sldId id="270" r:id="rId19"/>
  </p:sldIdLst>
  <p:sldSz cx="9144000" cy="6858000" type="screen4x3"/>
  <p:notesSz cx="7010400" cy="923607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had satterthwaite" initials="s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D1"/>
    <a:srgbClr val="9E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49" autoAdjust="0"/>
    <p:restoredTop sz="87568" autoAdjust="0"/>
  </p:normalViewPr>
  <p:slideViewPr>
    <p:cSldViewPr>
      <p:cViewPr varScale="1">
        <p:scale>
          <a:sx n="86" d="100"/>
          <a:sy n="86" d="100"/>
        </p:scale>
        <p:origin x="1325"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37840" cy="461804"/>
          </a:xfrm>
          <a:prstGeom prst="rect">
            <a:avLst/>
          </a:prstGeom>
        </p:spPr>
        <p:txBody>
          <a:bodyPr vert="horz" lIns="92830" tIns="46415" rIns="92830" bIns="46415" rtlCol="0"/>
          <a:lstStyle>
            <a:lvl1pPr algn="l">
              <a:defRPr sz="1200"/>
            </a:lvl1pPr>
          </a:lstStyle>
          <a:p>
            <a:pPr>
              <a:defRPr/>
            </a:pPr>
            <a:endParaRPr lang="en-US" dirty="0"/>
          </a:p>
        </p:txBody>
      </p:sp>
      <p:sp>
        <p:nvSpPr>
          <p:cNvPr id="3" name="Date Placeholder 2"/>
          <p:cNvSpPr>
            <a:spLocks noGrp="1"/>
          </p:cNvSpPr>
          <p:nvPr>
            <p:ph type="dt" idx="1"/>
          </p:nvPr>
        </p:nvSpPr>
        <p:spPr>
          <a:xfrm>
            <a:off x="3970938" y="2"/>
            <a:ext cx="3037840" cy="461804"/>
          </a:xfrm>
          <a:prstGeom prst="rect">
            <a:avLst/>
          </a:prstGeom>
        </p:spPr>
        <p:txBody>
          <a:bodyPr vert="horz" lIns="92830" tIns="46415" rIns="92830" bIns="46415" rtlCol="0"/>
          <a:lstStyle>
            <a:lvl1pPr algn="r">
              <a:defRPr sz="1200"/>
            </a:lvl1pPr>
          </a:lstStyle>
          <a:p>
            <a:pPr>
              <a:defRPr/>
            </a:pPr>
            <a:fld id="{CA9B0F9A-F1EE-4D32-B370-A9675D0A5AC3}" type="datetimeFigureOut">
              <a:rPr lang="en-US"/>
              <a:pPr>
                <a:defRPr/>
              </a:pPr>
              <a:t>9/18/2015</a:t>
            </a:fld>
            <a:endParaRPr lang="en-US" dirty="0"/>
          </a:p>
        </p:txBody>
      </p:sp>
      <p:sp>
        <p:nvSpPr>
          <p:cNvPr id="4" name="Slide Image Placeholder 3"/>
          <p:cNvSpPr>
            <a:spLocks noGrp="1" noRot="1" noChangeAspect="1"/>
          </p:cNvSpPr>
          <p:nvPr>
            <p:ph type="sldImg" idx="2"/>
          </p:nvPr>
        </p:nvSpPr>
        <p:spPr>
          <a:xfrm>
            <a:off x="1196975" y="692150"/>
            <a:ext cx="4616450" cy="3463925"/>
          </a:xfrm>
          <a:prstGeom prst="rect">
            <a:avLst/>
          </a:prstGeom>
          <a:noFill/>
          <a:ln w="12700">
            <a:solidFill>
              <a:prstClr val="black"/>
            </a:solidFill>
          </a:ln>
        </p:spPr>
        <p:txBody>
          <a:bodyPr vert="horz" lIns="92830" tIns="46415" rIns="92830" bIns="46415" rtlCol="0" anchor="ctr"/>
          <a:lstStyle/>
          <a:p>
            <a:pPr lvl="0"/>
            <a:endParaRPr lang="en-US" noProof="0" dirty="0" smtClean="0"/>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2830" tIns="46415" rIns="92830" bIns="46415"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772668"/>
            <a:ext cx="3037840" cy="461804"/>
          </a:xfrm>
          <a:prstGeom prst="rect">
            <a:avLst/>
          </a:prstGeom>
        </p:spPr>
        <p:txBody>
          <a:bodyPr vert="horz" lIns="92830" tIns="46415" rIns="92830" bIns="46415" rtlCol="0" anchor="b"/>
          <a:lstStyle>
            <a:lvl1pPr algn="l">
              <a:defRPr sz="1200"/>
            </a:lvl1pPr>
          </a:lstStyle>
          <a:p>
            <a:pPr>
              <a:defRPr/>
            </a:pPr>
            <a:endParaRPr lang="en-US" dirty="0"/>
          </a:p>
        </p:txBody>
      </p:sp>
      <p:sp>
        <p:nvSpPr>
          <p:cNvPr id="7" name="Slide Number Placeholder 6"/>
          <p:cNvSpPr>
            <a:spLocks noGrp="1"/>
          </p:cNvSpPr>
          <p:nvPr>
            <p:ph type="sldNum" sz="quarter" idx="5"/>
          </p:nvPr>
        </p:nvSpPr>
        <p:spPr>
          <a:xfrm>
            <a:off x="3970938" y="8772668"/>
            <a:ext cx="3037840" cy="461804"/>
          </a:xfrm>
          <a:prstGeom prst="rect">
            <a:avLst/>
          </a:prstGeom>
        </p:spPr>
        <p:txBody>
          <a:bodyPr vert="horz" lIns="92830" tIns="46415" rIns="92830" bIns="46415" rtlCol="0" anchor="b"/>
          <a:lstStyle>
            <a:lvl1pPr algn="r">
              <a:defRPr sz="1200"/>
            </a:lvl1pPr>
          </a:lstStyle>
          <a:p>
            <a:pPr>
              <a:defRPr/>
            </a:pPr>
            <a:fld id="{E1B5ABBA-01B3-40F3-8FC8-184A3DD4CB71}" type="slidenum">
              <a:rPr lang="en-US"/>
              <a:pPr>
                <a:defRPr/>
              </a:pPr>
              <a:t>‹#›</a:t>
            </a:fld>
            <a:endParaRPr lang="en-US" dirty="0"/>
          </a:p>
        </p:txBody>
      </p:sp>
    </p:spTree>
    <p:extLst>
      <p:ext uri="{BB962C8B-B14F-4D97-AF65-F5344CB8AC3E}">
        <p14:creationId xmlns:p14="http://schemas.microsoft.com/office/powerpoint/2010/main" val="14096454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DEF27BD5-EFEB-4D1E-8B9B-473197B8C020}" type="slidenum">
              <a:rPr lang="en-US" smtClean="0"/>
              <a:pPr/>
              <a:t>3</a:t>
            </a:fld>
            <a:endParaRPr lang="en-US" dirty="0" smtClean="0"/>
          </a:p>
        </p:txBody>
      </p:sp>
      <p:sp>
        <p:nvSpPr>
          <p:cNvPr id="2048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048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All discrimination complaints are under the jurisdiction of the Equal Opportunity Office.  Complaints regarding working conditions, employment practices, or policy interpretations are handled under the Staff Grievance Procedure and are referred to HR.</a:t>
            </a:r>
          </a:p>
        </p:txBody>
      </p:sp>
    </p:spTree>
    <p:extLst>
      <p:ext uri="{BB962C8B-B14F-4D97-AF65-F5344CB8AC3E}">
        <p14:creationId xmlns:p14="http://schemas.microsoft.com/office/powerpoint/2010/main" val="6491230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5024AB38-2DBA-4794-9B53-69112FB5601D}" type="slidenum">
              <a:rPr lang="en-US" smtClean="0"/>
              <a:pPr/>
              <a:t>8</a:t>
            </a:fld>
            <a:endParaRPr lang="en-US" dirty="0" smtClean="0"/>
          </a:p>
        </p:txBody>
      </p:sp>
      <p:sp>
        <p:nvSpPr>
          <p:cNvPr id="2150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150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Fair Employment Practices agencies – Oklahoma Human Rights Commission</a:t>
            </a:r>
          </a:p>
          <a:p>
            <a:pPr eaLnBrk="1" hangingPunct="1">
              <a:spcBef>
                <a:spcPct val="0"/>
              </a:spcBef>
            </a:pPr>
            <a:r>
              <a:rPr lang="en-US" dirty="0" smtClean="0"/>
              <a:t>Sexual harassment is a form of sex discrimination that violates Title VII of the Civil Rights Act of 1964. This Act applies to employers with 15 or more employees.  The victim as well as the harasser may be a woman or a man.  The victim does not have to be of the opposite sex.</a:t>
            </a:r>
          </a:p>
        </p:txBody>
      </p:sp>
    </p:spTree>
    <p:extLst>
      <p:ext uri="{BB962C8B-B14F-4D97-AF65-F5344CB8AC3E}">
        <p14:creationId xmlns:p14="http://schemas.microsoft.com/office/powerpoint/2010/main" val="9956759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253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marL="232075" indent="-232075" eaLnBrk="1" hangingPunct="1">
              <a:spcBef>
                <a:spcPct val="0"/>
              </a:spcBef>
              <a:buFontTx/>
              <a:buAutoNum type="arabicPeriod"/>
            </a:pPr>
            <a:r>
              <a:rPr lang="en-US" dirty="0" smtClean="0"/>
              <a:t>Unwelcome	</a:t>
            </a:r>
          </a:p>
          <a:p>
            <a:pPr marL="232075" indent="-232075" eaLnBrk="1" hangingPunct="1">
              <a:spcBef>
                <a:spcPct val="0"/>
              </a:spcBef>
              <a:buFontTx/>
              <a:buAutoNum type="arabicPeriod"/>
            </a:pPr>
            <a:r>
              <a:rPr lang="en-US" dirty="0" smtClean="0"/>
              <a:t>Based on person’s gender</a:t>
            </a:r>
          </a:p>
          <a:p>
            <a:pPr marL="232075" indent="-232075" eaLnBrk="1" hangingPunct="1">
              <a:spcBef>
                <a:spcPct val="0"/>
              </a:spcBef>
              <a:buFontTx/>
              <a:buAutoNum type="arabicPeriod"/>
            </a:pPr>
            <a:r>
              <a:rPr lang="en-US" dirty="0" smtClean="0"/>
              <a:t>Sufficiently severe or pervasive to alter conditions of employment or create hostile environment</a:t>
            </a:r>
          </a:p>
          <a:p>
            <a:pPr marL="232075" indent="-232075" eaLnBrk="1" hangingPunct="1">
              <a:spcBef>
                <a:spcPct val="0"/>
              </a:spcBef>
            </a:pPr>
            <a:endParaRPr lang="en-US" dirty="0" smtClean="0"/>
          </a:p>
        </p:txBody>
      </p:sp>
    </p:spTree>
    <p:extLst>
      <p:ext uri="{BB962C8B-B14F-4D97-AF65-F5344CB8AC3E}">
        <p14:creationId xmlns:p14="http://schemas.microsoft.com/office/powerpoint/2010/main" val="21263308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9CD69720-C165-4195-A930-14539AD1D833}" type="slidenum">
              <a:rPr lang="en-US" smtClean="0"/>
              <a:pPr/>
              <a:t>10</a:t>
            </a:fld>
            <a:endParaRPr lang="en-US" dirty="0" smtClean="0"/>
          </a:p>
        </p:txBody>
      </p:sp>
      <p:sp>
        <p:nvSpPr>
          <p:cNvPr id="2355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355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Harasser’s conduct MUST be unwelcome.  Harasser can be victim’s supervisor, a supervisor in another area, a co-worker, or a non-employee.  EEOC looks at the whole record: the circumstances, such as the nature of the sexual advances, and the context in which the incidents occurred. Determination is made from the facts on a case-by-case basis. Severity and pervasiveness will be considered in hostile environment SH.</a:t>
            </a:r>
          </a:p>
        </p:txBody>
      </p:sp>
    </p:spTree>
    <p:extLst>
      <p:ext uri="{BB962C8B-B14F-4D97-AF65-F5344CB8AC3E}">
        <p14:creationId xmlns:p14="http://schemas.microsoft.com/office/powerpoint/2010/main" val="26022991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A1AD9F4D-1858-4CF9-B881-79B7EB8FEB00}" type="slidenum">
              <a:rPr lang="en-US" smtClean="0"/>
              <a:pPr/>
              <a:t>11</a:t>
            </a:fld>
            <a:endParaRPr lang="en-US" dirty="0" smtClean="0"/>
          </a:p>
        </p:txBody>
      </p:sp>
      <p:sp>
        <p:nvSpPr>
          <p:cNvPr id="2457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458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Harassment can be verbal or nonverbal.  This includes email jokes/cartoons. Supervisors need to behave in such a manner that their words or actions cannot reasonably be perceived as sexually coercive, abusive, or exploitive.</a:t>
            </a:r>
          </a:p>
        </p:txBody>
      </p:sp>
    </p:spTree>
    <p:extLst>
      <p:ext uri="{BB962C8B-B14F-4D97-AF65-F5344CB8AC3E}">
        <p14:creationId xmlns:p14="http://schemas.microsoft.com/office/powerpoint/2010/main" val="29570072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662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Retaliation is prohibited by Title VII.  Retaliation is investigated separately from initial complaint. Initial complaint can be dismissed or unfounded yet retaliation can occur.</a:t>
            </a:r>
          </a:p>
        </p:txBody>
      </p:sp>
    </p:spTree>
    <p:extLst>
      <p:ext uri="{BB962C8B-B14F-4D97-AF65-F5344CB8AC3E}">
        <p14:creationId xmlns:p14="http://schemas.microsoft.com/office/powerpoint/2010/main" val="2866053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Box 3"/>
          <p:cNvSpPr txBox="1"/>
          <p:nvPr userDrawn="1"/>
        </p:nvSpPr>
        <p:spPr>
          <a:xfrm>
            <a:off x="0" y="0"/>
            <a:ext cx="6629400" cy="369888"/>
          </a:xfrm>
          <a:prstGeom prst="rect">
            <a:avLst/>
          </a:prstGeom>
          <a:noFill/>
        </p:spPr>
        <p:txBody>
          <a:bodyPr>
            <a:spAutoFit/>
          </a:bodyPr>
          <a:lstStyle/>
          <a:p>
            <a:pPr fontAlgn="auto">
              <a:spcBef>
                <a:spcPts val="0"/>
              </a:spcBef>
              <a:spcAft>
                <a:spcPts val="0"/>
              </a:spcAft>
              <a:defRPr/>
            </a:pPr>
            <a:r>
              <a:rPr lang="en-US" dirty="0">
                <a:latin typeface="+mn-lt"/>
                <a:cs typeface="+mn-cs"/>
              </a:rPr>
              <a:t>               </a:t>
            </a:r>
            <a:r>
              <a:rPr lang="en-US" b="1" cap="small" dirty="0">
                <a:solidFill>
                  <a:schemeClr val="bg1"/>
                </a:solidFill>
                <a:latin typeface="Garamond" pitchFamily="18" charset="0"/>
                <a:cs typeface="+mn-cs"/>
              </a:rPr>
              <a:t>    </a:t>
            </a:r>
          </a:p>
        </p:txBody>
      </p:sp>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Date Placeholder 3"/>
          <p:cNvSpPr>
            <a:spLocks noGrp="1"/>
          </p:cNvSpPr>
          <p:nvPr>
            <p:ph type="dt" sz="half" idx="10"/>
          </p:nvPr>
        </p:nvSpPr>
        <p:spPr/>
        <p:txBody>
          <a:bodyPr/>
          <a:lstStyle>
            <a:lvl1pPr>
              <a:defRPr/>
            </a:lvl1pPr>
          </a:lstStyle>
          <a:p>
            <a:pPr>
              <a:defRPr/>
            </a:pPr>
            <a:fld id="{8EA74DE5-B9A4-43F4-A6D8-280C1F388399}" type="datetimeFigureOut">
              <a:rPr lang="en-US"/>
              <a:pPr>
                <a:defRPr/>
              </a:pPr>
              <a:t>9/18/2015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8F855DF5-891E-4A3A-BD8F-1520809CC118}"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1582A1A-68C3-4986-8A39-C445471A6C5F}" type="datetimeFigureOut">
              <a:rPr lang="en-US"/>
              <a:pPr>
                <a:defRPr/>
              </a:pPr>
              <a:t>9/18/2015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088AAD75-65CF-45B3-913E-61F64EA45447}"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24D050F-559F-481E-9CB3-A25F40092604}" type="datetimeFigureOut">
              <a:rPr lang="en-US"/>
              <a:pPr>
                <a:defRPr/>
              </a:pPr>
              <a:t>9/18/2015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3B3DFB6E-860D-4A70-8D79-87B4ABADC5F8}"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ED6B5F4-4443-4476-B3EA-B32612B325E4}" type="datetimeFigureOut">
              <a:rPr lang="en-US"/>
              <a:pPr>
                <a:defRPr/>
              </a:pPr>
              <a:t>9/18/2015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867805F-AE84-48C1-AFB7-02944A97C6DC}"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extBox 1"/>
          <p:cNvSpPr txBox="1"/>
          <p:nvPr userDrawn="1"/>
        </p:nvSpPr>
        <p:spPr>
          <a:xfrm>
            <a:off x="0" y="0"/>
            <a:ext cx="4495800" cy="369888"/>
          </a:xfrm>
          <a:prstGeom prst="rect">
            <a:avLst/>
          </a:prstGeom>
          <a:noFill/>
        </p:spPr>
        <p:txBody>
          <a:bodyPr>
            <a:spAutoFit/>
          </a:bodyPr>
          <a:lstStyle/>
          <a:p>
            <a:pPr fontAlgn="auto">
              <a:spcBef>
                <a:spcPts val="0"/>
              </a:spcBef>
              <a:spcAft>
                <a:spcPts val="0"/>
              </a:spcAft>
              <a:defRPr/>
            </a:pPr>
            <a:r>
              <a:rPr lang="en-US" dirty="0">
                <a:latin typeface="+mn-lt"/>
                <a:cs typeface="+mn-cs"/>
              </a:rPr>
              <a:t>               </a:t>
            </a:r>
            <a:endParaRPr lang="en-US" b="1" cap="small" dirty="0">
              <a:solidFill>
                <a:schemeClr val="bg1"/>
              </a:solidFill>
              <a:latin typeface="Garamond" pitchFamily="18" charset="0"/>
              <a:cs typeface="+mn-cs"/>
            </a:endParaRPr>
          </a:p>
        </p:txBody>
      </p:sp>
      <p:sp>
        <p:nvSpPr>
          <p:cNvPr id="3" name="Rectangle 4"/>
          <p:cNvSpPr txBox="1">
            <a:spLocks noChangeArrowheads="1"/>
          </p:cNvSpPr>
          <p:nvPr userDrawn="1"/>
        </p:nvSpPr>
        <p:spPr bwMode="auto">
          <a:xfrm>
            <a:off x="609600" y="3733800"/>
            <a:ext cx="184150" cy="923925"/>
          </a:xfrm>
          <a:prstGeom prst="rect">
            <a:avLst/>
          </a:prstGeom>
          <a:noFill/>
          <a:ln w="9525">
            <a:noFill/>
            <a:miter lim="800000"/>
            <a:headEnd/>
            <a:tailEnd/>
          </a:ln>
        </p:spPr>
        <p:txBody>
          <a:bodyPr wrap="none" anchor="ctr">
            <a:spAutoFit/>
          </a:bodyPr>
          <a:lstStyle/>
          <a:p>
            <a:pPr algn="ctr">
              <a:defRPr/>
            </a:pPr>
            <a:endParaRPr lang="en-US" sz="5400" b="1" dirty="0">
              <a:solidFill>
                <a:srgbClr val="00005C"/>
              </a:solidFill>
              <a:effectLst>
                <a:outerShdw blurRad="50800" dist="38100" algn="l" rotWithShape="0">
                  <a:prstClr val="black">
                    <a:alpha val="40000"/>
                  </a:prstClr>
                </a:outerShdw>
              </a:effectLst>
              <a:latin typeface="+mn-lt"/>
              <a:ea typeface="+mj-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nodePh="1">
                                  <p:stCondLst>
                                    <p:cond delay="0"/>
                                  </p:stCondLst>
                                  <p:endCondLst>
                                    <p:cond evt="begin" delay="0">
                                      <p:tn val="5"/>
                                    </p:cond>
                                  </p:end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4C693F9-ECBE-43BB-B0D2-A6F24C64FE2E}" type="datetimeFigureOut">
              <a:rPr lang="en-US"/>
              <a:pPr>
                <a:defRPr/>
              </a:pPr>
              <a:t>9/18/2015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EAD6B5B-6112-4964-930F-B278CBE2B552}"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0475F15-A5ED-4EB8-A837-EB65A55F529E}" type="datetimeFigureOut">
              <a:rPr lang="en-US"/>
              <a:pPr>
                <a:defRPr/>
              </a:pPr>
              <a:t>9/18/2015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609E2A7-C103-483E-9C88-B130EFBFD3B5}"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7675BB76-78BA-49E5-B4E3-D61EA527EE1F}" type="datetimeFigureOut">
              <a:rPr lang="en-US"/>
              <a:pPr>
                <a:defRPr/>
              </a:pPr>
              <a:t>9/18/2015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803B8750-6AEE-4F72-8975-AF4DAA17468F}"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D4C6D90-CF62-4AB8-A593-484057604121}" type="datetimeFigureOut">
              <a:rPr lang="en-US"/>
              <a:pPr>
                <a:defRPr/>
              </a:pPr>
              <a:t>9/18/2015</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6A573BC3-56E2-41FA-91AB-0730625DFC61}"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A83EC75-7F94-4150-87BA-05CF6A273D52}" type="datetimeFigureOut">
              <a:rPr lang="en-US"/>
              <a:pPr>
                <a:defRPr/>
              </a:pPr>
              <a:t>9/18/2015</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9EEE119F-CE5F-4A61-BC9B-1957940EAC7C}"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9199ECD-4688-41E6-8DDD-5CE74D25DFDC}" type="datetimeFigureOut">
              <a:rPr lang="en-US"/>
              <a:pPr>
                <a:defRPr/>
              </a:pPr>
              <a:t>9/18/2015</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3F3CF5E2-CFC6-4A0B-BF7E-DACF5C36C9D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90910DE-E768-4C17-A16D-E3CEAE16CA7B}" type="datetimeFigureOut">
              <a:rPr lang="en-US"/>
              <a:pPr>
                <a:defRPr/>
              </a:pPr>
              <a:t>9/18/2015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503FB4F7-9417-4A69-8100-554459A0E676}"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D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33400" y="5334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7526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3B35BC0E-4F7C-4CA2-9BA4-0E1ACBE8C526}" type="datetimeFigureOut">
              <a:rPr lang="en-US"/>
              <a:pPr>
                <a:defRPr/>
              </a:pPr>
              <a:t>9/18/2015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0275A42F-69F8-4FCD-B82C-D6F3A20C86D3}" type="slidenum">
              <a:rPr lang="en-US"/>
              <a:pPr>
                <a:defRPr/>
              </a:pPr>
              <a:t>‹#›</a:t>
            </a:fld>
            <a:endParaRPr lang="en-US" dirty="0"/>
          </a:p>
        </p:txBody>
      </p:sp>
      <p:sp>
        <p:nvSpPr>
          <p:cNvPr id="7" name="Rectangle 6"/>
          <p:cNvSpPr/>
          <p:nvPr/>
        </p:nvSpPr>
        <p:spPr>
          <a:xfrm>
            <a:off x="0" y="0"/>
            <a:ext cx="9144000" cy="381000"/>
          </a:xfrm>
          <a:prstGeom prst="rect">
            <a:avLst/>
          </a:prstGeom>
          <a:solidFill>
            <a:srgbClr val="9E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TextBox 7"/>
          <p:cNvSpPr txBox="1"/>
          <p:nvPr/>
        </p:nvSpPr>
        <p:spPr>
          <a:xfrm>
            <a:off x="0" y="0"/>
            <a:ext cx="9144000" cy="338554"/>
          </a:xfrm>
          <a:prstGeom prst="rect">
            <a:avLst/>
          </a:prstGeom>
          <a:noFill/>
        </p:spPr>
        <p:txBody>
          <a:bodyPr wrap="square">
            <a:spAutoFit/>
          </a:bodyPr>
          <a:lstStyle/>
          <a:p>
            <a:pPr algn="ctr" fontAlgn="auto">
              <a:spcBef>
                <a:spcPts val="0"/>
              </a:spcBef>
              <a:spcAft>
                <a:spcPts val="0"/>
              </a:spcAft>
              <a:defRPr/>
            </a:pPr>
            <a:r>
              <a:rPr lang="en-US" sz="1600" b="1" cap="small" dirty="0" smtClean="0">
                <a:solidFill>
                  <a:schemeClr val="bg1"/>
                </a:solidFill>
                <a:latin typeface="Garamond" pitchFamily="18" charset="0"/>
                <a:cs typeface="+mn-cs"/>
              </a:rPr>
              <a:t>University </a:t>
            </a:r>
            <a:r>
              <a:rPr lang="en-US" sz="1600" b="1" cap="small" dirty="0">
                <a:solidFill>
                  <a:schemeClr val="bg1"/>
                </a:solidFill>
                <a:latin typeface="Garamond" pitchFamily="18" charset="0"/>
                <a:cs typeface="+mn-cs"/>
              </a:rPr>
              <a:t>of </a:t>
            </a:r>
            <a:r>
              <a:rPr lang="en-US" sz="1600" b="1" cap="small" dirty="0" smtClean="0">
                <a:solidFill>
                  <a:schemeClr val="bg1"/>
                </a:solidFill>
                <a:latin typeface="Garamond" pitchFamily="18" charset="0"/>
                <a:cs typeface="+mn-cs"/>
              </a:rPr>
              <a:t>Oklahoma  </a:t>
            </a:r>
            <a:r>
              <a:rPr lang="en-US" sz="1600" b="1" cap="small" dirty="0">
                <a:solidFill>
                  <a:schemeClr val="bg1"/>
                </a:solidFill>
                <a:latin typeface="Garamond" pitchFamily="18" charset="0"/>
                <a:cs typeface="+mn-cs"/>
              </a:rPr>
              <a:t>• Office of Equal Opportunity</a:t>
            </a:r>
          </a:p>
        </p:txBody>
      </p:sp>
    </p:spTree>
  </p:cSld>
  <p:clrMap bg1="lt1" tx1="dk1" bg2="lt2" tx2="dk2" accent1="accent1" accent2="accent2" accent3="accent3" accent4="accent4" accent5="accent5" accent6="accent6" hlink="hlink" folHlink="folHlink"/>
  <p:sldLayoutIdLst>
    <p:sldLayoutId id="2147483699" r:id="rId1"/>
    <p:sldLayoutId id="2147483700" r:id="rId2"/>
    <p:sldLayoutId id="2147483698" r:id="rId3"/>
    <p:sldLayoutId id="2147483697" r:id="rId4"/>
    <p:sldLayoutId id="2147483696" r:id="rId5"/>
    <p:sldLayoutId id="2147483695" r:id="rId6"/>
    <p:sldLayoutId id="2147483694" r:id="rId7"/>
    <p:sldLayoutId id="2147483693" r:id="rId8"/>
    <p:sldLayoutId id="2147483692" r:id="rId9"/>
    <p:sldLayoutId id="2147483691" r:id="rId10"/>
    <p:sldLayoutId id="2147483690" r:id="rId11"/>
    <p:sldLayoutId id="214748368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533400" y="3733800"/>
            <a:ext cx="7924800" cy="1752600"/>
          </a:xfrm>
        </p:spPr>
        <p:txBody>
          <a:bodyPr/>
          <a:lstStyle/>
          <a:p>
            <a:r>
              <a:rPr lang="en-US" sz="2800" dirty="0" smtClean="0">
                <a:solidFill>
                  <a:srgbClr val="C00000"/>
                </a:solidFill>
                <a:latin typeface="Times New Roman" pitchFamily="18" charset="0"/>
                <a:cs typeface="Times New Roman" pitchFamily="18" charset="0"/>
              </a:rPr>
              <a:t>Equal Opportunity</a:t>
            </a:r>
            <a:br>
              <a:rPr lang="en-US" sz="2800" dirty="0" smtClean="0">
                <a:solidFill>
                  <a:srgbClr val="C00000"/>
                </a:solidFill>
                <a:latin typeface="Times New Roman" pitchFamily="18" charset="0"/>
                <a:cs typeface="Times New Roman" pitchFamily="18" charset="0"/>
              </a:rPr>
            </a:br>
            <a:r>
              <a:rPr lang="en-US" sz="2800" dirty="0" smtClean="0">
                <a:solidFill>
                  <a:srgbClr val="C00000"/>
                </a:solidFill>
                <a:latin typeface="Times New Roman" pitchFamily="18" charset="0"/>
                <a:cs typeface="Times New Roman" pitchFamily="18" charset="0"/>
              </a:rPr>
              <a:t>Harassment &amp; Discrimination Awareness</a:t>
            </a:r>
            <a:r>
              <a:rPr lang="en-US" dirty="0" smtClean="0">
                <a:solidFill>
                  <a:srgbClr val="C00000"/>
                </a:solidFill>
                <a:latin typeface="Times New Roman" pitchFamily="18" charset="0"/>
                <a:cs typeface="Times New Roman" pitchFamily="18" charset="0"/>
              </a:rPr>
              <a:t/>
            </a:r>
            <a:br>
              <a:rPr lang="en-US" dirty="0" smtClean="0">
                <a:solidFill>
                  <a:srgbClr val="C00000"/>
                </a:solidFill>
                <a:latin typeface="Times New Roman" pitchFamily="18" charset="0"/>
                <a:cs typeface="Times New Roman" pitchFamily="18" charset="0"/>
              </a:rPr>
            </a:br>
            <a:r>
              <a:rPr lang="en-US" sz="1800" dirty="0" smtClean="0">
                <a:solidFill>
                  <a:srgbClr val="C00000"/>
                </a:solidFill>
                <a:latin typeface="Times New Roman" pitchFamily="18" charset="0"/>
                <a:cs typeface="Times New Roman" pitchFamily="18" charset="0"/>
              </a:rPr>
              <a:t>Sept 21, </a:t>
            </a:r>
            <a:r>
              <a:rPr lang="en-US" sz="1800" dirty="0" smtClean="0">
                <a:solidFill>
                  <a:srgbClr val="C00000"/>
                </a:solidFill>
                <a:latin typeface="Times New Roman" pitchFamily="18" charset="0"/>
                <a:cs typeface="Times New Roman" pitchFamily="18" charset="0"/>
              </a:rPr>
              <a:t>2015</a:t>
            </a:r>
            <a:br>
              <a:rPr lang="en-US" sz="1800" dirty="0" smtClean="0">
                <a:solidFill>
                  <a:srgbClr val="C00000"/>
                </a:solidFill>
                <a:latin typeface="Times New Roman" pitchFamily="18" charset="0"/>
                <a:cs typeface="Times New Roman" pitchFamily="18" charset="0"/>
              </a:rPr>
            </a:br>
            <a:r>
              <a:rPr lang="en-US" sz="1800" dirty="0">
                <a:latin typeface="Times New Roman" pitchFamily="18" charset="0"/>
                <a:cs typeface="Times New Roman" pitchFamily="18" charset="0"/>
              </a:rPr>
              <a:t/>
            </a:r>
            <a:br>
              <a:rPr lang="en-US" sz="1800" dirty="0">
                <a:latin typeface="Times New Roman" pitchFamily="18" charset="0"/>
                <a:cs typeface="Times New Roman" pitchFamily="18" charset="0"/>
              </a:rPr>
            </a:br>
            <a:r>
              <a:rPr lang="en-US" sz="1800" dirty="0" smtClean="0">
                <a:latin typeface="Times New Roman" pitchFamily="18" charset="0"/>
                <a:cs typeface="Times New Roman" pitchFamily="18" charset="0"/>
              </a:rPr>
              <a:t/>
            </a:r>
            <a:br>
              <a:rPr lang="en-US"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Bobby J. Mason</a:t>
            </a:r>
            <a:br>
              <a:rPr lang="en-US"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Institutional Equity Officer</a:t>
            </a:r>
            <a:br>
              <a:rPr lang="en-US"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bjm@ou.edu</a:t>
            </a:r>
            <a:endParaRPr lang="en-US" sz="1800" dirty="0">
              <a:latin typeface="Times New Roman" pitchFamily="18" charset="0"/>
              <a:cs typeface="Times New Roman" pitchFamily="18"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4464" y="533400"/>
            <a:ext cx="6495536" cy="28956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533400"/>
            <a:ext cx="8229600" cy="776288"/>
          </a:xfrm>
        </p:spPr>
        <p:txBody>
          <a:bodyPr/>
          <a:lstStyle/>
          <a:p>
            <a:pPr eaLnBrk="1" hangingPunct="1"/>
            <a:r>
              <a:rPr lang="en-US" sz="4000" b="1" dirty="0" smtClean="0">
                <a:cs typeface="Tahoma" pitchFamily="34" charset="0"/>
              </a:rPr>
              <a:t>Types</a:t>
            </a:r>
          </a:p>
        </p:txBody>
      </p:sp>
      <p:sp>
        <p:nvSpPr>
          <p:cNvPr id="11267" name="Rectangle 3"/>
          <p:cNvSpPr>
            <a:spLocks noGrp="1" noChangeArrowheads="1"/>
          </p:cNvSpPr>
          <p:nvPr>
            <p:ph type="body" idx="1"/>
          </p:nvPr>
        </p:nvSpPr>
        <p:spPr/>
        <p:txBody>
          <a:bodyPr/>
          <a:lstStyle/>
          <a:p>
            <a:pPr marL="609600" indent="-609600" eaLnBrk="1" hangingPunct="1">
              <a:buFontTx/>
              <a:buAutoNum type="arabicPeriod"/>
            </a:pPr>
            <a:r>
              <a:rPr lang="en-US" dirty="0" smtClean="0">
                <a:latin typeface="+mj-lt"/>
                <a:cs typeface="Tahoma" pitchFamily="34" charset="0"/>
              </a:rPr>
              <a:t>Quid pro quo – means “this for that” --demanding sexual favors in exchange for job benefits (promotion, raise)</a:t>
            </a:r>
          </a:p>
          <a:p>
            <a:pPr marL="609600" indent="-609600" eaLnBrk="1" hangingPunct="1">
              <a:buFontTx/>
              <a:buAutoNum type="arabicPeriod"/>
            </a:pPr>
            <a:r>
              <a:rPr lang="en-US" dirty="0" smtClean="0">
                <a:latin typeface="+mj-lt"/>
                <a:cs typeface="Tahoma" pitchFamily="34" charset="0"/>
              </a:rPr>
              <a:t>Hostile environment – workplace is offensive because of sexual behavior. Must be severe and pervasive.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fade">
                                      <p:cBhvr>
                                        <p:cTn id="7" dur="2000"/>
                                        <p:tgtEl>
                                          <p:spTgt spid="1126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267">
                                            <p:txEl>
                                              <p:pRg st="0" end="0"/>
                                            </p:txEl>
                                          </p:spTgt>
                                        </p:tgtEl>
                                        <p:attrNameLst>
                                          <p:attrName>style.visibility</p:attrName>
                                        </p:attrNameLst>
                                      </p:cBhvr>
                                      <p:to>
                                        <p:strVal val="visible"/>
                                      </p:to>
                                    </p:set>
                                    <p:animEffect transition="in" filter="fade">
                                      <p:cBhvr>
                                        <p:cTn id="10" dur="2000"/>
                                        <p:tgtEl>
                                          <p:spTgt spid="11267">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1267">
                                            <p:txEl>
                                              <p:pRg st="1" end="1"/>
                                            </p:txEl>
                                          </p:spTgt>
                                        </p:tgtEl>
                                        <p:attrNameLst>
                                          <p:attrName>style.visibility</p:attrName>
                                        </p:attrNameLst>
                                      </p:cBhvr>
                                      <p:to>
                                        <p:strVal val="visible"/>
                                      </p:to>
                                    </p:set>
                                    <p:animEffect transition="in" filter="fade">
                                      <p:cBhvr>
                                        <p:cTn id="13" dur="2000"/>
                                        <p:tgtEl>
                                          <p:spTgt spid="1126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6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381000" y="457200"/>
            <a:ext cx="8229600" cy="990600"/>
          </a:xfrm>
        </p:spPr>
        <p:txBody>
          <a:bodyPr/>
          <a:lstStyle/>
          <a:p>
            <a:pPr eaLnBrk="1" hangingPunct="1"/>
            <a:r>
              <a:rPr lang="en-US" sz="4000" b="1" dirty="0" smtClean="0">
                <a:cs typeface="Tahoma" pitchFamily="34" charset="0"/>
              </a:rPr>
              <a:t>Examples</a:t>
            </a:r>
            <a:r>
              <a:rPr lang="en-US" sz="4000" dirty="0" smtClean="0"/>
              <a:t>	</a:t>
            </a:r>
          </a:p>
        </p:txBody>
      </p:sp>
      <p:sp>
        <p:nvSpPr>
          <p:cNvPr id="12291" name="Rectangle 3"/>
          <p:cNvSpPr>
            <a:spLocks noGrp="1" noChangeArrowheads="1"/>
          </p:cNvSpPr>
          <p:nvPr>
            <p:ph type="body" idx="1"/>
          </p:nvPr>
        </p:nvSpPr>
        <p:spPr>
          <a:xfrm>
            <a:off x="381000" y="1524000"/>
            <a:ext cx="8229600" cy="4953000"/>
          </a:xfrm>
        </p:spPr>
        <p:txBody>
          <a:bodyPr/>
          <a:lstStyle/>
          <a:p>
            <a:pPr eaLnBrk="1" hangingPunct="1"/>
            <a:r>
              <a:rPr lang="en-US" dirty="0" smtClean="0">
                <a:latin typeface="+mj-lt"/>
              </a:rPr>
              <a:t>Unwelcome sexual flirtation; propositions for sexual activity</a:t>
            </a:r>
          </a:p>
          <a:p>
            <a:pPr eaLnBrk="1" hangingPunct="1"/>
            <a:r>
              <a:rPr lang="en-US" dirty="0" smtClean="0">
                <a:latin typeface="+mj-lt"/>
              </a:rPr>
              <a:t>Suggestive comments and sexually explicit jokes</a:t>
            </a:r>
          </a:p>
          <a:p>
            <a:pPr eaLnBrk="1" hangingPunct="1"/>
            <a:r>
              <a:rPr lang="en-US" dirty="0" smtClean="0">
                <a:latin typeface="+mj-lt"/>
              </a:rPr>
              <a:t>Display of sexually demeaning pictures</a:t>
            </a:r>
          </a:p>
          <a:p>
            <a:pPr eaLnBrk="1" hangingPunct="1"/>
            <a:r>
              <a:rPr lang="en-US" dirty="0" smtClean="0">
                <a:latin typeface="+mj-lt"/>
              </a:rPr>
              <a:t>Unwelcome touching, pinching, brushing against the body</a:t>
            </a:r>
          </a:p>
          <a:p>
            <a:pPr eaLnBrk="1" hangingPunct="1"/>
            <a:r>
              <a:rPr lang="en-US" dirty="0" smtClean="0">
                <a:latin typeface="+mj-lt"/>
              </a:rPr>
              <a:t>Coerced sexual intercourse</a:t>
            </a:r>
          </a:p>
          <a:p>
            <a:pPr eaLnBrk="1" hangingPunct="1"/>
            <a:r>
              <a:rPr lang="en-US" dirty="0" smtClean="0">
                <a:latin typeface="+mj-lt"/>
              </a:rPr>
              <a:t>Sexual assault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fade">
                                      <p:cBhvr>
                                        <p:cTn id="7" dur="2000"/>
                                        <p:tgtEl>
                                          <p:spTgt spid="12290"/>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12291">
                                            <p:txEl>
                                              <p:pRg st="0" end="0"/>
                                            </p:txEl>
                                          </p:spTgt>
                                        </p:tgtEl>
                                        <p:attrNameLst>
                                          <p:attrName>style.visibility</p:attrName>
                                        </p:attrNameLst>
                                      </p:cBhvr>
                                      <p:to>
                                        <p:strVal val="visible"/>
                                      </p:to>
                                    </p:set>
                                    <p:animEffect transition="in" filter="fade">
                                      <p:cBhvr>
                                        <p:cTn id="11" dur="2000"/>
                                        <p:tgtEl>
                                          <p:spTgt spid="12291">
                                            <p:txEl>
                                              <p:pRg st="0" end="0"/>
                                            </p:txEl>
                                          </p:spTgt>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12291">
                                            <p:txEl>
                                              <p:pRg st="1" end="1"/>
                                            </p:txEl>
                                          </p:spTgt>
                                        </p:tgtEl>
                                        <p:attrNameLst>
                                          <p:attrName>style.visibility</p:attrName>
                                        </p:attrNameLst>
                                      </p:cBhvr>
                                      <p:to>
                                        <p:strVal val="visible"/>
                                      </p:to>
                                    </p:set>
                                    <p:animEffect transition="in" filter="fade">
                                      <p:cBhvr>
                                        <p:cTn id="15" dur="2000"/>
                                        <p:tgtEl>
                                          <p:spTgt spid="12291">
                                            <p:txEl>
                                              <p:pRg st="1" end="1"/>
                                            </p:txEl>
                                          </p:spTgt>
                                        </p:tgtEl>
                                      </p:cBhvr>
                                    </p:animEffect>
                                  </p:childTnLst>
                                </p:cTn>
                              </p:par>
                            </p:childTnLst>
                          </p:cTn>
                        </p:par>
                        <p:par>
                          <p:cTn id="16" fill="hold">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12291">
                                            <p:txEl>
                                              <p:pRg st="2" end="2"/>
                                            </p:txEl>
                                          </p:spTgt>
                                        </p:tgtEl>
                                        <p:attrNameLst>
                                          <p:attrName>style.visibility</p:attrName>
                                        </p:attrNameLst>
                                      </p:cBhvr>
                                      <p:to>
                                        <p:strVal val="visible"/>
                                      </p:to>
                                    </p:set>
                                    <p:animEffect transition="in" filter="fade">
                                      <p:cBhvr>
                                        <p:cTn id="19" dur="2000"/>
                                        <p:tgtEl>
                                          <p:spTgt spid="12291">
                                            <p:txEl>
                                              <p:pRg st="2" end="2"/>
                                            </p:txEl>
                                          </p:spTgt>
                                        </p:tgtEl>
                                      </p:cBhvr>
                                    </p:animEffect>
                                  </p:childTnLst>
                                </p:cTn>
                              </p:par>
                            </p:childTnLst>
                          </p:cTn>
                        </p:par>
                        <p:par>
                          <p:cTn id="20" fill="hold">
                            <p:stCondLst>
                              <p:cond delay="8000"/>
                            </p:stCondLst>
                            <p:childTnLst>
                              <p:par>
                                <p:cTn id="21" presetID="10" presetClass="entr" presetSubtype="0" fill="hold" grpId="0" nodeType="afterEffect">
                                  <p:stCondLst>
                                    <p:cond delay="0"/>
                                  </p:stCondLst>
                                  <p:childTnLst>
                                    <p:set>
                                      <p:cBhvr>
                                        <p:cTn id="22" dur="1" fill="hold">
                                          <p:stCondLst>
                                            <p:cond delay="0"/>
                                          </p:stCondLst>
                                        </p:cTn>
                                        <p:tgtEl>
                                          <p:spTgt spid="12291">
                                            <p:txEl>
                                              <p:pRg st="3" end="3"/>
                                            </p:txEl>
                                          </p:spTgt>
                                        </p:tgtEl>
                                        <p:attrNameLst>
                                          <p:attrName>style.visibility</p:attrName>
                                        </p:attrNameLst>
                                      </p:cBhvr>
                                      <p:to>
                                        <p:strVal val="visible"/>
                                      </p:to>
                                    </p:set>
                                    <p:animEffect transition="in" filter="fade">
                                      <p:cBhvr>
                                        <p:cTn id="23" dur="2000"/>
                                        <p:tgtEl>
                                          <p:spTgt spid="12291">
                                            <p:txEl>
                                              <p:pRg st="3" end="3"/>
                                            </p:txEl>
                                          </p:spTgt>
                                        </p:tgtEl>
                                      </p:cBhvr>
                                    </p:animEffect>
                                  </p:childTnLst>
                                </p:cTn>
                              </p:par>
                            </p:childTnLst>
                          </p:cTn>
                        </p:par>
                        <p:par>
                          <p:cTn id="24" fill="hold">
                            <p:stCondLst>
                              <p:cond delay="10000"/>
                            </p:stCondLst>
                            <p:childTnLst>
                              <p:par>
                                <p:cTn id="25" presetID="10" presetClass="entr" presetSubtype="0" fill="hold" grpId="0" nodeType="afterEffect">
                                  <p:stCondLst>
                                    <p:cond delay="0"/>
                                  </p:stCondLst>
                                  <p:childTnLst>
                                    <p:set>
                                      <p:cBhvr>
                                        <p:cTn id="26" dur="1" fill="hold">
                                          <p:stCondLst>
                                            <p:cond delay="0"/>
                                          </p:stCondLst>
                                        </p:cTn>
                                        <p:tgtEl>
                                          <p:spTgt spid="12291">
                                            <p:txEl>
                                              <p:pRg st="4" end="4"/>
                                            </p:txEl>
                                          </p:spTgt>
                                        </p:tgtEl>
                                        <p:attrNameLst>
                                          <p:attrName>style.visibility</p:attrName>
                                        </p:attrNameLst>
                                      </p:cBhvr>
                                      <p:to>
                                        <p:strVal val="visible"/>
                                      </p:to>
                                    </p:set>
                                    <p:animEffect transition="in" filter="fade">
                                      <p:cBhvr>
                                        <p:cTn id="27" dur="2000"/>
                                        <p:tgtEl>
                                          <p:spTgt spid="12291">
                                            <p:txEl>
                                              <p:pRg st="4" end="4"/>
                                            </p:txEl>
                                          </p:spTgt>
                                        </p:tgtEl>
                                      </p:cBhvr>
                                    </p:animEffect>
                                  </p:childTnLst>
                                </p:cTn>
                              </p:par>
                            </p:childTnLst>
                          </p:cTn>
                        </p:par>
                        <p:par>
                          <p:cTn id="28" fill="hold">
                            <p:stCondLst>
                              <p:cond delay="12000"/>
                            </p:stCondLst>
                            <p:childTnLst>
                              <p:par>
                                <p:cTn id="29" presetID="10" presetClass="entr" presetSubtype="0" fill="hold" grpId="0" nodeType="afterEffect">
                                  <p:stCondLst>
                                    <p:cond delay="0"/>
                                  </p:stCondLst>
                                  <p:childTnLst>
                                    <p:set>
                                      <p:cBhvr>
                                        <p:cTn id="30" dur="1" fill="hold">
                                          <p:stCondLst>
                                            <p:cond delay="0"/>
                                          </p:stCondLst>
                                        </p:cTn>
                                        <p:tgtEl>
                                          <p:spTgt spid="12291">
                                            <p:txEl>
                                              <p:pRg st="5" end="5"/>
                                            </p:txEl>
                                          </p:spTgt>
                                        </p:tgtEl>
                                        <p:attrNameLst>
                                          <p:attrName>style.visibility</p:attrName>
                                        </p:attrNameLst>
                                      </p:cBhvr>
                                      <p:to>
                                        <p:strVal val="visible"/>
                                      </p:to>
                                    </p:set>
                                    <p:animEffect transition="in" filter="fade">
                                      <p:cBhvr>
                                        <p:cTn id="31" dur="2000"/>
                                        <p:tgtEl>
                                          <p:spTgt spid="1229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2291"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Problems</a:t>
            </a:r>
            <a:br>
              <a:rPr lang="en-US" dirty="0" smtClean="0"/>
            </a:br>
            <a:endParaRPr lang="en-US" dirty="0"/>
          </a:p>
        </p:txBody>
      </p:sp>
      <p:sp>
        <p:nvSpPr>
          <p:cNvPr id="3" name="Content Placeholder 2"/>
          <p:cNvSpPr>
            <a:spLocks noGrp="1"/>
          </p:cNvSpPr>
          <p:nvPr>
            <p:ph idx="1"/>
          </p:nvPr>
        </p:nvSpPr>
        <p:spPr/>
        <p:txBody>
          <a:bodyPr/>
          <a:lstStyle/>
          <a:p>
            <a:r>
              <a:rPr lang="en-US" dirty="0" smtClean="0"/>
              <a:t>Inappropriate Jokes </a:t>
            </a:r>
          </a:p>
          <a:p>
            <a:r>
              <a:rPr lang="en-US" dirty="0" smtClean="0"/>
              <a:t>Believing that no one is listening </a:t>
            </a:r>
          </a:p>
          <a:p>
            <a:r>
              <a:rPr lang="en-US" dirty="0" smtClean="0"/>
              <a:t>Thinking that no one will be offended</a:t>
            </a:r>
          </a:p>
          <a:p>
            <a:r>
              <a:rPr lang="en-US" dirty="0" smtClean="0"/>
              <a:t>Toxic conversations in the workplace</a:t>
            </a:r>
          </a:p>
          <a:p>
            <a:r>
              <a:rPr lang="en-US" dirty="0" smtClean="0"/>
              <a:t>Social Media</a:t>
            </a:r>
          </a:p>
          <a:p>
            <a:r>
              <a:rPr lang="en-US" dirty="0" smtClean="0"/>
              <a:t>Becoming overly comfortable with co-workers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Grievance Procedure</a:t>
            </a:r>
            <a:endParaRPr lang="en-US" sz="4000" b="1" dirty="0"/>
          </a:p>
        </p:txBody>
      </p:sp>
      <p:sp>
        <p:nvSpPr>
          <p:cNvPr id="3" name="Content Placeholder 2"/>
          <p:cNvSpPr>
            <a:spLocks noGrp="1"/>
          </p:cNvSpPr>
          <p:nvPr>
            <p:ph idx="1"/>
          </p:nvPr>
        </p:nvSpPr>
        <p:spPr>
          <a:xfrm>
            <a:off x="533400" y="1524000"/>
            <a:ext cx="8229600" cy="4525963"/>
          </a:xfrm>
        </p:spPr>
        <p:txBody>
          <a:bodyPr/>
          <a:lstStyle/>
          <a:p>
            <a:r>
              <a:rPr lang="en-US" dirty="0" smtClean="0"/>
              <a:t>Any person alleging discrimination  may file.</a:t>
            </a:r>
          </a:p>
          <a:p>
            <a:r>
              <a:rPr lang="en-US" dirty="0" smtClean="0"/>
              <a:t>Grievance must be filed within 300 days.</a:t>
            </a:r>
          </a:p>
          <a:p>
            <a:r>
              <a:rPr lang="en-US" dirty="0" smtClean="0"/>
              <a:t>Confidentiality.</a:t>
            </a:r>
          </a:p>
          <a:p>
            <a:r>
              <a:rPr lang="en-US" dirty="0" smtClean="0"/>
              <a:t>Investigation complete within 60 days (unless referred).</a:t>
            </a:r>
          </a:p>
          <a:p>
            <a:r>
              <a:rPr lang="en-US" dirty="0" smtClean="0"/>
              <a:t>Outcomes</a:t>
            </a:r>
          </a:p>
          <a:p>
            <a:pPr lvl="1"/>
            <a:r>
              <a:rPr lang="en-US" dirty="0" smtClean="0"/>
              <a:t>Satisfactory resolution</a:t>
            </a:r>
          </a:p>
          <a:p>
            <a:pPr lvl="1"/>
            <a:r>
              <a:rPr lang="en-US" dirty="0" smtClean="0"/>
              <a:t>Dismissal</a:t>
            </a:r>
          </a:p>
          <a:p>
            <a:pPr lvl="1"/>
            <a:r>
              <a:rPr lang="en-US" dirty="0" smtClean="0"/>
              <a:t>Finding of impropriety</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z="4000" b="1" dirty="0" smtClean="0">
                <a:cs typeface="Tahoma" pitchFamily="34" charset="0"/>
              </a:rPr>
              <a:t>Retaliation</a:t>
            </a:r>
          </a:p>
        </p:txBody>
      </p:sp>
      <p:sp>
        <p:nvSpPr>
          <p:cNvPr id="14339" name="Rectangle 3"/>
          <p:cNvSpPr>
            <a:spLocks noGrp="1" noChangeArrowheads="1"/>
          </p:cNvSpPr>
          <p:nvPr>
            <p:ph type="body" idx="1"/>
          </p:nvPr>
        </p:nvSpPr>
        <p:spPr/>
        <p:txBody>
          <a:bodyPr/>
          <a:lstStyle/>
          <a:p>
            <a:pPr algn="just" eaLnBrk="1" hangingPunct="1">
              <a:buFontTx/>
              <a:buNone/>
            </a:pPr>
            <a:r>
              <a:rPr lang="en-US" dirty="0" smtClean="0"/>
              <a:t>	</a:t>
            </a:r>
            <a:r>
              <a:rPr lang="en-US" dirty="0" smtClean="0">
                <a:latin typeface="+mj-lt"/>
                <a:cs typeface="Tahoma" pitchFamily="34" charset="0"/>
              </a:rPr>
              <a:t>Retaliating against someone for complaining about sexual harassment or participating in the investigation of a complaint is against University policy and will be treated as a separate violation of the sexual harassment policy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fade">
                                      <p:cBhvr>
                                        <p:cTn id="7" dur="2000"/>
                                        <p:tgtEl>
                                          <p:spTgt spid="14338"/>
                                        </p:tgtEl>
                                      </p:cBhvr>
                                    </p:animEffect>
                                  </p:childTnLst>
                                </p:cTn>
                              </p:par>
                            </p:childTnLst>
                          </p:cTn>
                        </p:par>
                        <p:par>
                          <p:cTn id="8" fill="hold">
                            <p:stCondLst>
                              <p:cond delay="2000"/>
                            </p:stCondLst>
                            <p:childTnLst>
                              <p:par>
                                <p:cTn id="9" presetID="2" presetClass="entr" presetSubtype="2" fill="hold" grpId="0" nodeType="afterEffect">
                                  <p:stCondLst>
                                    <p:cond delay="0"/>
                                  </p:stCondLst>
                                  <p:childTnLst>
                                    <p:set>
                                      <p:cBhvr>
                                        <p:cTn id="10" dur="1" fill="hold">
                                          <p:stCondLst>
                                            <p:cond delay="0"/>
                                          </p:stCondLst>
                                        </p:cTn>
                                        <p:tgtEl>
                                          <p:spTgt spid="14339">
                                            <p:txEl>
                                              <p:pRg st="0" end="0"/>
                                            </p:txEl>
                                          </p:spTgt>
                                        </p:tgtEl>
                                        <p:attrNameLst>
                                          <p:attrName>style.visibility</p:attrName>
                                        </p:attrNameLst>
                                      </p:cBhvr>
                                      <p:to>
                                        <p:strVal val="visible"/>
                                      </p:to>
                                    </p:set>
                                    <p:anim calcmode="lin" valueType="num">
                                      <p:cBhvr additive="base">
                                        <p:cTn id="11" dur="2000" fill="hold"/>
                                        <p:tgtEl>
                                          <p:spTgt spid="14339">
                                            <p:txEl>
                                              <p:pRg st="0" end="0"/>
                                            </p:txEl>
                                          </p:spTgt>
                                        </p:tgtEl>
                                        <p:attrNameLst>
                                          <p:attrName>ppt_x</p:attrName>
                                        </p:attrNameLst>
                                      </p:cBhvr>
                                      <p:tavLst>
                                        <p:tav tm="0">
                                          <p:val>
                                            <p:strVal val="1+#ppt_w/2"/>
                                          </p:val>
                                        </p:tav>
                                        <p:tav tm="100000">
                                          <p:val>
                                            <p:strVal val="#ppt_x"/>
                                          </p:val>
                                        </p:tav>
                                      </p:tavLst>
                                    </p:anim>
                                    <p:anim calcmode="lin" valueType="num">
                                      <p:cBhvr additive="base">
                                        <p:cTn id="12" dur="2000" fill="hold"/>
                                        <p:tgtEl>
                                          <p:spTgt spid="1433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P spid="14339"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Can I Be Held Liable for Failing to Report?</a:t>
            </a:r>
            <a:endParaRPr lang="en-US" dirty="0"/>
          </a:p>
        </p:txBody>
      </p:sp>
      <p:sp>
        <p:nvSpPr>
          <p:cNvPr id="3" name="Content Placeholder 2"/>
          <p:cNvSpPr>
            <a:spLocks noGrp="1"/>
          </p:cNvSpPr>
          <p:nvPr>
            <p:ph idx="1"/>
          </p:nvPr>
        </p:nvSpPr>
        <p:spPr/>
        <p:txBody>
          <a:bodyPr/>
          <a:lstStyle/>
          <a:p>
            <a:r>
              <a:rPr lang="en-US" dirty="0" smtClean="0"/>
              <a:t>Yes.  The failure to do so can result in legal liability not only for the institution, but also individually for those who knew about the issue but did not report it to the appropriate University officials</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If I Am Asked to Keep the Information Confidential?</a:t>
            </a:r>
            <a:endParaRPr lang="en-US" dirty="0"/>
          </a:p>
        </p:txBody>
      </p:sp>
      <p:sp>
        <p:nvSpPr>
          <p:cNvPr id="3" name="Content Placeholder 2"/>
          <p:cNvSpPr>
            <a:spLocks noGrp="1"/>
          </p:cNvSpPr>
          <p:nvPr>
            <p:ph idx="1"/>
          </p:nvPr>
        </p:nvSpPr>
        <p:spPr/>
        <p:txBody>
          <a:bodyPr/>
          <a:lstStyle/>
          <a:p>
            <a:r>
              <a:rPr lang="en-US" sz="2800" dirty="0" smtClean="0"/>
              <a:t>Unless you are a licensed counselor, attorney, priest or clergy, and are seeing the person in your private capacity as such, the information he or she provides to you is not confidential; however, it is private.  The distinction is that although you can agree to maintain the person’s privacy (by ensuring any documents are secured, not sharing the information with officials other than the police, the Sexual Misconduct Officer and/or the Title IX Coordinator), you cannot agree that you will not report it to appropriate University officials.</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457200"/>
            <a:ext cx="7467600" cy="762000"/>
          </a:xfrm>
        </p:spPr>
        <p:txBody>
          <a:bodyPr/>
          <a:lstStyle/>
          <a:p>
            <a:r>
              <a:rPr lang="en-US" dirty="0" smtClean="0"/>
              <a:t>HOW CAN YOU HELP?</a:t>
            </a:r>
            <a:endParaRPr lang="en-US" dirty="0"/>
          </a:p>
        </p:txBody>
      </p:sp>
      <p:sp>
        <p:nvSpPr>
          <p:cNvPr id="3" name="Subtitle 2"/>
          <p:cNvSpPr>
            <a:spLocks noGrp="1"/>
          </p:cNvSpPr>
          <p:nvPr>
            <p:ph type="subTitle" idx="1"/>
          </p:nvPr>
        </p:nvSpPr>
        <p:spPr>
          <a:xfrm>
            <a:off x="1371600" y="1219200"/>
            <a:ext cx="6400800" cy="1752600"/>
          </a:xfrm>
        </p:spPr>
        <p:txBody>
          <a:bodyPr/>
          <a:lstStyle/>
          <a:p>
            <a:r>
              <a:rPr lang="en-US" sz="1800" dirty="0">
                <a:solidFill>
                  <a:srgbClr val="C00000"/>
                </a:solidFill>
              </a:rPr>
              <a:t>ONE </a:t>
            </a:r>
            <a:r>
              <a:rPr lang="en-US" sz="1800" dirty="0" smtClean="0">
                <a:solidFill>
                  <a:schemeClr val="bg1">
                    <a:lumMod val="50000"/>
                  </a:schemeClr>
                </a:solidFill>
              </a:rPr>
              <a:t>SO</a:t>
            </a:r>
            <a:r>
              <a:rPr lang="en-US" sz="1800" dirty="0" smtClean="0">
                <a:solidFill>
                  <a:srgbClr val="C00000"/>
                </a:solidFill>
              </a:rPr>
              <a:t>ONE</a:t>
            </a:r>
            <a:r>
              <a:rPr lang="en-US" sz="1800" dirty="0" smtClean="0">
                <a:solidFill>
                  <a:schemeClr val="bg1">
                    <a:lumMod val="50000"/>
                  </a:schemeClr>
                </a:solidFill>
              </a:rPr>
              <a:t>R </a:t>
            </a:r>
            <a:r>
              <a:rPr lang="en-US" sz="1800" dirty="0" smtClean="0">
                <a:solidFill>
                  <a:srgbClr val="C00000"/>
                </a:solidFill>
              </a:rPr>
              <a:t>TRAINING</a:t>
            </a:r>
            <a:endParaRPr lang="en-US" sz="1800" dirty="0">
              <a:solidFill>
                <a:srgbClr val="C00000"/>
              </a:solidFill>
            </a:endParaRPr>
          </a:p>
          <a:p>
            <a:r>
              <a:rPr lang="en-US" sz="1800" dirty="0">
                <a:solidFill>
                  <a:schemeClr val="tx1"/>
                </a:solidFill>
              </a:rPr>
              <a:t>One Sooner is the name of the University’s Active Bystander campaign, encouraging students, faculty and staff to take positive steps in intervention when they witness inappropriate </a:t>
            </a:r>
            <a:r>
              <a:rPr lang="en-US" sz="1800" dirty="0" smtClean="0">
                <a:solidFill>
                  <a:schemeClr val="tx1"/>
                </a:solidFill>
              </a:rPr>
              <a:t>behavior</a:t>
            </a:r>
          </a:p>
          <a:p>
            <a:r>
              <a:rPr lang="en-US" sz="1800" dirty="0" smtClean="0">
                <a:solidFill>
                  <a:srgbClr val="C00000"/>
                </a:solidFill>
              </a:rPr>
              <a:t>Upcoming Classes:</a:t>
            </a:r>
          </a:p>
          <a:p>
            <a:pPr algn="l"/>
            <a:r>
              <a:rPr lang="en-US" sz="1200" dirty="0">
                <a:solidFill>
                  <a:schemeClr val="tx1"/>
                </a:solidFill>
              </a:rPr>
              <a:t>Date: September 29, 2015</a:t>
            </a:r>
          </a:p>
          <a:p>
            <a:pPr algn="l"/>
            <a:r>
              <a:rPr lang="en-US" sz="1200" dirty="0">
                <a:solidFill>
                  <a:schemeClr val="tx1"/>
                </a:solidFill>
              </a:rPr>
              <a:t> Time: 2:00 - 4:00 p.m.</a:t>
            </a:r>
          </a:p>
          <a:p>
            <a:pPr algn="l"/>
            <a:r>
              <a:rPr lang="en-US" sz="1200" dirty="0">
                <a:solidFill>
                  <a:schemeClr val="tx1"/>
                </a:solidFill>
              </a:rPr>
              <a:t> Location: 4 Partners Place, Suite 1000</a:t>
            </a:r>
          </a:p>
          <a:p>
            <a:pPr algn="l"/>
            <a:endParaRPr lang="en-US" sz="1200" dirty="0">
              <a:solidFill>
                <a:schemeClr val="tx1"/>
              </a:solidFill>
            </a:endParaRPr>
          </a:p>
          <a:p>
            <a:pPr algn="l"/>
            <a:r>
              <a:rPr lang="en-US" sz="1200" dirty="0">
                <a:solidFill>
                  <a:schemeClr val="tx1"/>
                </a:solidFill>
              </a:rPr>
              <a:t> Date: October 21, 2015</a:t>
            </a:r>
          </a:p>
          <a:p>
            <a:pPr algn="l"/>
            <a:r>
              <a:rPr lang="en-US" sz="1200" dirty="0">
                <a:solidFill>
                  <a:schemeClr val="tx1"/>
                </a:solidFill>
              </a:rPr>
              <a:t> Time: 10:00 a.m. - 12:00 p.m.</a:t>
            </a:r>
          </a:p>
          <a:p>
            <a:pPr algn="l"/>
            <a:r>
              <a:rPr lang="en-US" sz="1200" dirty="0">
                <a:solidFill>
                  <a:schemeClr val="tx1"/>
                </a:solidFill>
              </a:rPr>
              <a:t> Location: 4 Partners Place, Suite 1000</a:t>
            </a:r>
          </a:p>
          <a:p>
            <a:pPr algn="l"/>
            <a:endParaRPr lang="en-US" sz="1200" dirty="0">
              <a:solidFill>
                <a:schemeClr val="tx1"/>
              </a:solidFill>
            </a:endParaRPr>
          </a:p>
          <a:p>
            <a:pPr algn="l"/>
            <a:r>
              <a:rPr lang="en-US" sz="1200" dirty="0">
                <a:solidFill>
                  <a:schemeClr val="tx1"/>
                </a:solidFill>
              </a:rPr>
              <a:t> Date: November 19, 2015</a:t>
            </a:r>
          </a:p>
          <a:p>
            <a:pPr algn="l"/>
            <a:r>
              <a:rPr lang="en-US" sz="1200" dirty="0">
                <a:solidFill>
                  <a:schemeClr val="tx1"/>
                </a:solidFill>
              </a:rPr>
              <a:t> Time: 12:00 - 2:00 p.m.</a:t>
            </a:r>
          </a:p>
          <a:p>
            <a:pPr algn="l"/>
            <a:r>
              <a:rPr lang="en-US" sz="1200" dirty="0">
                <a:solidFill>
                  <a:schemeClr val="tx1"/>
                </a:solidFill>
              </a:rPr>
              <a:t> Location: 4 Partners Place, Suite 1000</a:t>
            </a:r>
          </a:p>
          <a:p>
            <a:pPr algn="l"/>
            <a:endParaRPr lang="en-US" sz="1200" dirty="0">
              <a:solidFill>
                <a:schemeClr val="tx1"/>
              </a:solidFill>
            </a:endParaRPr>
          </a:p>
          <a:p>
            <a:pPr algn="l"/>
            <a:r>
              <a:rPr lang="en-US" sz="1200" dirty="0">
                <a:solidFill>
                  <a:schemeClr val="tx1"/>
                </a:solidFill>
              </a:rPr>
              <a:t> Date: December 18, 2015</a:t>
            </a:r>
          </a:p>
          <a:p>
            <a:pPr algn="l"/>
            <a:r>
              <a:rPr lang="en-US" sz="1200" dirty="0">
                <a:solidFill>
                  <a:schemeClr val="tx1"/>
                </a:solidFill>
              </a:rPr>
              <a:t> Time: 1:30 - 3:30 p.m.</a:t>
            </a:r>
          </a:p>
          <a:p>
            <a:pPr algn="l"/>
            <a:r>
              <a:rPr lang="en-US" sz="1200" dirty="0">
                <a:solidFill>
                  <a:schemeClr val="tx1"/>
                </a:solidFill>
              </a:rPr>
              <a:t> Location: 4 Partners Place, Suite 1000</a:t>
            </a:r>
          </a:p>
          <a:p>
            <a:endParaRPr lang="en-US" sz="1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00675" y="4191000"/>
            <a:ext cx="2371725" cy="2171700"/>
          </a:xfrm>
          <a:prstGeom prst="rect">
            <a:avLst/>
          </a:prstGeom>
        </p:spPr>
      </p:pic>
    </p:spTree>
    <p:extLst>
      <p:ext uri="{BB962C8B-B14F-4D97-AF65-F5344CB8AC3E}">
        <p14:creationId xmlns:p14="http://schemas.microsoft.com/office/powerpoint/2010/main" val="33464033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1981200" y="1600200"/>
            <a:ext cx="5257800" cy="838200"/>
          </a:xfrm>
          <a:prstGeom prst="rect">
            <a:avLst/>
          </a:prstGeom>
          <a:noFill/>
          <a:ln w="9525">
            <a:noFill/>
            <a:miter lim="800000"/>
            <a:headEnd/>
            <a:tailEnd/>
          </a:ln>
          <a:effectLst>
            <a:outerShdw dist="35921" dir="2700000" algn="ctr" rotWithShape="0">
              <a:srgbClr val="A800D0"/>
            </a:outerShdw>
          </a:effectLst>
        </p:spPr>
        <p:txBody>
          <a:bodyPr anchor="ctr"/>
          <a:lstStyle/>
          <a:p>
            <a:pPr algn="ctr">
              <a:defRPr/>
            </a:pPr>
            <a:endParaRPr lang="en-US" sz="4800" b="1" dirty="0">
              <a:solidFill>
                <a:srgbClr val="00005C"/>
              </a:solidFill>
              <a:latin typeface="Tahoma" pitchFamily="34" charset="0"/>
              <a:ea typeface="Tahoma" pitchFamily="34" charset="0"/>
              <a:cs typeface="Tahoma" pitchFamily="34" charset="0"/>
            </a:endParaRPr>
          </a:p>
        </p:txBody>
      </p:sp>
      <p:sp>
        <p:nvSpPr>
          <p:cNvPr id="5" name="Rectangle 4"/>
          <p:cNvSpPr>
            <a:spLocks noChangeArrowheads="1"/>
          </p:cNvSpPr>
          <p:nvPr/>
        </p:nvSpPr>
        <p:spPr bwMode="auto">
          <a:xfrm>
            <a:off x="304800" y="2590800"/>
            <a:ext cx="8534400" cy="152400"/>
          </a:xfrm>
          <a:prstGeom prst="rect">
            <a:avLst/>
          </a:prstGeom>
          <a:gradFill rotWithShape="0">
            <a:gsLst>
              <a:gs pos="0">
                <a:srgbClr val="00005C"/>
              </a:gs>
              <a:gs pos="100000">
                <a:srgbClr val="FF0000"/>
              </a:gs>
            </a:gsLst>
            <a:lin ang="2700000" scaled="1"/>
          </a:gradFill>
          <a:ln w="3175">
            <a:noFill/>
            <a:miter lim="800000"/>
            <a:headEnd/>
            <a:tailEnd/>
          </a:ln>
        </p:spPr>
        <p:txBody>
          <a:bodyPr wrap="none" anchor="ctr"/>
          <a:lstStyle/>
          <a:p>
            <a:endParaRPr lang="en-US" dirty="0"/>
          </a:p>
        </p:txBody>
      </p:sp>
      <p:sp>
        <p:nvSpPr>
          <p:cNvPr id="6" name="WordArt 3"/>
          <p:cNvSpPr>
            <a:spLocks noChangeArrowheads="1" noChangeShapeType="1" noTextEdit="1"/>
          </p:cNvSpPr>
          <p:nvPr/>
        </p:nvSpPr>
        <p:spPr bwMode="auto">
          <a:xfrm rot="5400000">
            <a:off x="3032919" y="3444081"/>
            <a:ext cx="3078162" cy="2438400"/>
          </a:xfrm>
          <a:prstGeom prst="rect">
            <a:avLst/>
          </a:prstGeom>
        </p:spPr>
        <p:txBody>
          <a:bodyPr vert="wordArtVert" wrap="none" fromWordArt="1">
            <a:prstTxWarp prst="textWave4">
              <a:avLst>
                <a:gd name="adj1" fmla="val 13005"/>
                <a:gd name="adj2" fmla="val 0"/>
              </a:avLst>
            </a:prstTxWarp>
          </a:bodyPr>
          <a:lstStyle/>
          <a:p>
            <a:pPr algn="ctr" fontAlgn="auto"/>
            <a:r>
              <a:rPr lang="en-US" sz="9600" kern="10" dirty="0">
                <a:ln w="19050">
                  <a:solidFill>
                    <a:srgbClr val="FF0000"/>
                  </a:solidFill>
                  <a:round/>
                  <a:headEnd/>
                  <a:tailEnd/>
                </a:ln>
                <a:solidFill>
                  <a:srgbClr val="00005C"/>
                </a:solidFill>
                <a:effectLst>
                  <a:outerShdw dist="99190" dir="7788334" algn="ctr" rotWithShape="0">
                    <a:srgbClr val="000080"/>
                  </a:outerShdw>
                </a:effectLst>
                <a:latin typeface="Arial Black"/>
              </a:rPr>
              <a:t>?</a:t>
            </a:r>
          </a:p>
        </p:txBody>
      </p:sp>
      <p:sp>
        <p:nvSpPr>
          <p:cNvPr id="2" name="Title 1"/>
          <p:cNvSpPr>
            <a:spLocks noGrp="1"/>
          </p:cNvSpPr>
          <p:nvPr>
            <p:ph type="title"/>
          </p:nvPr>
        </p:nvSpPr>
        <p:spPr>
          <a:xfrm>
            <a:off x="533400" y="533400"/>
            <a:ext cx="8229600" cy="1066800"/>
          </a:xfrm>
        </p:spPr>
        <p:txBody>
          <a:bodyPr/>
          <a:lstStyle/>
          <a:p>
            <a:r>
              <a:rPr lang="en-US" dirty="0" smtClean="0"/>
              <a:t/>
            </a:r>
            <a:br>
              <a:rPr lang="en-US" dirty="0" smtClean="0"/>
            </a:br>
            <a:r>
              <a:rPr lang="en-US" dirty="0" smtClean="0"/>
              <a:t>Any </a:t>
            </a:r>
            <a:r>
              <a:rPr lang="en-US" dirty="0"/>
              <a:t>Questions</a:t>
            </a:r>
            <a:br>
              <a:rPr lang="en-US" dirty="0"/>
            </a:br>
            <a:endParaRPr lang="en-US" dirty="0"/>
          </a:p>
        </p:txBody>
      </p:sp>
      <p:sp>
        <p:nvSpPr>
          <p:cNvPr id="3" name="Content Placeholder 2"/>
          <p:cNvSpPr>
            <a:spLocks noGrp="1"/>
          </p:cNvSpPr>
          <p:nvPr>
            <p:ph sz="half" idx="1"/>
          </p:nvPr>
        </p:nvSpPr>
        <p:spPr>
          <a:xfrm>
            <a:off x="228600" y="3200400"/>
            <a:ext cx="4267200" cy="2925763"/>
          </a:xfrm>
        </p:spPr>
        <p:txBody>
          <a:bodyPr/>
          <a:lstStyle/>
          <a:p>
            <a:pPr marL="0" indent="0">
              <a:buNone/>
            </a:pPr>
            <a:r>
              <a:rPr lang="en-US" sz="2400" dirty="0" smtClean="0">
                <a:solidFill>
                  <a:srgbClr val="C00000"/>
                </a:solidFill>
              </a:rPr>
              <a:t>Equal Opportunity Office</a:t>
            </a:r>
          </a:p>
          <a:p>
            <a:pPr marL="0" indent="0">
              <a:buNone/>
            </a:pPr>
            <a:endParaRPr lang="en-US" sz="2400" dirty="0" smtClean="0"/>
          </a:p>
          <a:p>
            <a:pPr marL="0" indent="0">
              <a:buNone/>
            </a:pPr>
            <a:r>
              <a:rPr lang="en-US" sz="2400" dirty="0" smtClean="0"/>
              <a:t>660 </a:t>
            </a:r>
            <a:r>
              <a:rPr lang="en-US" sz="2400" dirty="0"/>
              <a:t>Parrington Oval, Room 102</a:t>
            </a:r>
          </a:p>
          <a:p>
            <a:pPr marL="0" indent="0">
              <a:buNone/>
            </a:pPr>
            <a:r>
              <a:rPr lang="en-US" sz="2400" dirty="0"/>
              <a:t>Norman, OK 73019</a:t>
            </a:r>
          </a:p>
          <a:p>
            <a:pPr marL="0" indent="0">
              <a:buNone/>
            </a:pPr>
            <a:r>
              <a:rPr lang="en-US" sz="2400" dirty="0"/>
              <a:t>Office:  (405) 325-3546</a:t>
            </a:r>
          </a:p>
          <a:p>
            <a:endParaRPr lang="en-US" dirty="0"/>
          </a:p>
        </p:txBody>
      </p:sp>
      <p:sp>
        <p:nvSpPr>
          <p:cNvPr id="7" name="Content Placeholder 6"/>
          <p:cNvSpPr>
            <a:spLocks noGrp="1"/>
          </p:cNvSpPr>
          <p:nvPr>
            <p:ph sz="half" idx="2"/>
          </p:nvPr>
        </p:nvSpPr>
        <p:spPr>
          <a:xfrm>
            <a:off x="5638800" y="3134557"/>
            <a:ext cx="3200400" cy="3230563"/>
          </a:xfrm>
        </p:spPr>
        <p:txBody>
          <a:bodyPr/>
          <a:lstStyle/>
          <a:p>
            <a:pPr marL="0" indent="0">
              <a:buNone/>
            </a:pPr>
            <a:r>
              <a:rPr lang="en-US" sz="2400" dirty="0" smtClean="0">
                <a:solidFill>
                  <a:srgbClr val="C00000"/>
                </a:solidFill>
              </a:rPr>
              <a:t> Title IX Office</a:t>
            </a:r>
          </a:p>
          <a:p>
            <a:pPr marL="0" indent="0">
              <a:buNone/>
            </a:pPr>
            <a:r>
              <a:rPr lang="en-US" sz="2400" dirty="0" smtClean="0"/>
              <a:t> Four </a:t>
            </a:r>
            <a:r>
              <a:rPr lang="en-US" sz="2400" dirty="0"/>
              <a:t>Partners Place</a:t>
            </a:r>
          </a:p>
          <a:p>
            <a:pPr marL="0" indent="0">
              <a:buNone/>
            </a:pPr>
            <a:r>
              <a:rPr lang="en-US" sz="2400" dirty="0" smtClean="0"/>
              <a:t> 301 </a:t>
            </a:r>
            <a:r>
              <a:rPr lang="en-US" sz="2400" dirty="0"/>
              <a:t>David L. Boren </a:t>
            </a:r>
            <a:r>
              <a:rPr lang="en-US" sz="2400" dirty="0" smtClean="0"/>
              <a:t>    </a:t>
            </a:r>
          </a:p>
          <a:p>
            <a:pPr marL="0" indent="0">
              <a:buNone/>
            </a:pPr>
            <a:r>
              <a:rPr lang="en-US" sz="2400" dirty="0"/>
              <a:t> </a:t>
            </a:r>
            <a:r>
              <a:rPr lang="en-US" sz="2400" dirty="0" smtClean="0"/>
              <a:t>Blvd</a:t>
            </a:r>
            <a:r>
              <a:rPr lang="en-US" sz="2400" dirty="0"/>
              <a:t>., Suite 1000</a:t>
            </a:r>
          </a:p>
          <a:p>
            <a:pPr marL="0" indent="0">
              <a:buNone/>
            </a:pPr>
            <a:r>
              <a:rPr lang="en-US" sz="2400" dirty="0" smtClean="0"/>
              <a:t> Norman</a:t>
            </a:r>
            <a:r>
              <a:rPr lang="en-US" sz="2400" dirty="0"/>
              <a:t>, OK 73019</a:t>
            </a:r>
          </a:p>
          <a:p>
            <a:pPr marL="0" indent="0">
              <a:buNone/>
            </a:pPr>
            <a:r>
              <a:rPr lang="en-US" sz="2400" dirty="0" smtClean="0"/>
              <a:t> Office</a:t>
            </a:r>
            <a:r>
              <a:rPr lang="en-US" sz="2400" dirty="0"/>
              <a:t>: (405) 325-2215</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36" fill="hold" grpId="0" nodeType="afterEffect" nodePh="1">
                                  <p:stCondLst>
                                    <p:cond delay="0"/>
                                  </p:stCondLst>
                                  <p:endCondLst>
                                    <p:cond evt="begin" delay="0">
                                      <p:tn val="5"/>
                                    </p:cond>
                                  </p:endCondLst>
                                  <p:iterate type="lt">
                                    <p:tmPct val="100000"/>
                                  </p:iterate>
                                  <p:childTnLst>
                                    <p:set>
                                      <p:cBhvr>
                                        <p:cTn id="6" dur="1" fill="hold">
                                          <p:stCondLst>
                                            <p:cond delay="0"/>
                                          </p:stCondLst>
                                        </p:cTn>
                                        <p:tgtEl>
                                          <p:spTgt spid="4"/>
                                        </p:tgtEl>
                                        <p:attrNameLst>
                                          <p:attrName>style.visibility</p:attrName>
                                        </p:attrNameLst>
                                      </p:cBhvr>
                                      <p:to>
                                        <p:strVal val="visible"/>
                                      </p:to>
                                    </p:set>
                                    <p:anim calcmode="lin" valueType="num">
                                      <p:cBhvr>
                                        <p:cTn id="7" dur="75" fill="hold"/>
                                        <p:tgtEl>
                                          <p:spTgt spid="4"/>
                                        </p:tgtEl>
                                        <p:attrNameLst>
                                          <p:attrName>ppt_w</p:attrName>
                                        </p:attrNameLst>
                                      </p:cBhvr>
                                      <p:tavLst>
                                        <p:tav tm="0">
                                          <p:val>
                                            <p:strVal val="(6*min(max(#ppt_w*#ppt_h,.3),1)-7.4)/-.7*#ppt_w"/>
                                          </p:val>
                                        </p:tav>
                                        <p:tav tm="100000">
                                          <p:val>
                                            <p:strVal val="#ppt_w"/>
                                          </p:val>
                                        </p:tav>
                                      </p:tavLst>
                                    </p:anim>
                                    <p:anim calcmode="lin" valueType="num">
                                      <p:cBhvr>
                                        <p:cTn id="8" dur="75" fill="hold"/>
                                        <p:tgtEl>
                                          <p:spTgt spid="4"/>
                                        </p:tgtEl>
                                        <p:attrNameLst>
                                          <p:attrName>ppt_h</p:attrName>
                                        </p:attrNameLst>
                                      </p:cBhvr>
                                      <p:tavLst>
                                        <p:tav tm="0">
                                          <p:val>
                                            <p:strVal val="(6*min(max(#ppt_w*#ppt_h,.3),1)-7.4)/-.7*#ppt_h"/>
                                          </p:val>
                                        </p:tav>
                                        <p:tav tm="100000">
                                          <p:val>
                                            <p:strVal val="#ppt_h"/>
                                          </p:val>
                                        </p:tav>
                                      </p:tavLst>
                                    </p:anim>
                                    <p:anim calcmode="lin" valueType="num">
                                      <p:cBhvr>
                                        <p:cTn id="9" dur="75" fill="hold"/>
                                        <p:tgtEl>
                                          <p:spTgt spid="4"/>
                                        </p:tgtEl>
                                        <p:attrNameLst>
                                          <p:attrName>ppt_x</p:attrName>
                                        </p:attrNameLst>
                                      </p:cBhvr>
                                      <p:tavLst>
                                        <p:tav tm="0">
                                          <p:val>
                                            <p:fltVal val="0.5"/>
                                          </p:val>
                                        </p:tav>
                                        <p:tav tm="100000">
                                          <p:val>
                                            <p:strVal val="#ppt_x"/>
                                          </p:val>
                                        </p:tav>
                                      </p:tavLst>
                                    </p:anim>
                                    <p:anim calcmode="lin" valueType="num">
                                      <p:cBhvr>
                                        <p:cTn id="10" dur="75" fill="hold"/>
                                        <p:tgtEl>
                                          <p:spTgt spid="4"/>
                                        </p:tgtEl>
                                        <p:attrNameLst>
                                          <p:attrName>ppt_y</p:attrName>
                                        </p:attrNameLst>
                                      </p:cBhvr>
                                      <p:tavLst>
                                        <p:tav tm="0">
                                          <p:val>
                                            <p:strVal val="1+(6*min(max(#ppt_w*#ppt_h,.3),1)-7.4)/-.7*#ppt_h/2"/>
                                          </p:val>
                                        </p:tav>
                                        <p:tav tm="100000">
                                          <p:val>
                                            <p:strVal val="#ppt_y"/>
                                          </p:val>
                                        </p:tav>
                                      </p:tavLst>
                                    </p:anim>
                                  </p:childTnLst>
                                </p:cTn>
                              </p:par>
                            </p:childTnLst>
                          </p:cTn>
                        </p:par>
                        <p:par>
                          <p:cTn id="11" fill="hold">
                            <p:stCondLst>
                              <p:cond delay="900"/>
                            </p:stCondLst>
                            <p:childTnLst>
                              <p:par>
                                <p:cTn id="12" presetID="22" presetClass="entr" presetSubtype="8" fill="hold" grpId="0" nodeType="afterEffect">
                                  <p:stCondLst>
                                    <p:cond delay="50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500"/>
                                        <p:tgtEl>
                                          <p:spTgt spid="5"/>
                                        </p:tgtEl>
                                      </p:cBhvr>
                                    </p:animEffect>
                                  </p:childTnLst>
                                </p:cTn>
                              </p:par>
                            </p:childTnLst>
                          </p:cTn>
                        </p:par>
                        <p:par>
                          <p:cTn id="15" fill="hold">
                            <p:stCondLst>
                              <p:cond delay="1900"/>
                            </p:stCondLst>
                            <p:childTnLst>
                              <p:par>
                                <p:cTn id="16" presetID="19" presetClass="entr" presetSubtype="10" fill="hold" grpId="0" nodeType="afterEffect">
                                  <p:stCondLst>
                                    <p:cond delay="1000"/>
                                  </p:stCondLst>
                                  <p:childTnLst>
                                    <p:set>
                                      <p:cBhvr>
                                        <p:cTn id="17" dur="1" fill="hold">
                                          <p:stCondLst>
                                            <p:cond delay="0"/>
                                          </p:stCondLst>
                                        </p:cTn>
                                        <p:tgtEl>
                                          <p:spTgt spid="6"/>
                                        </p:tgtEl>
                                        <p:attrNameLst>
                                          <p:attrName>style.visibility</p:attrName>
                                        </p:attrNameLst>
                                      </p:cBhvr>
                                      <p:to>
                                        <p:strVal val="visible"/>
                                      </p:to>
                                    </p:set>
                                    <p:anim calcmode="lin" valueType="num">
                                      <p:cBhvr>
                                        <p:cTn id="18" dur="5000" fill="hold"/>
                                        <p:tgtEl>
                                          <p:spTgt spid="6"/>
                                        </p:tgtEl>
                                        <p:attrNameLst>
                                          <p:attrName>ppt_w</p:attrName>
                                        </p:attrNameLst>
                                      </p:cBhvr>
                                      <p:tavLst>
                                        <p:tav tm="0" fmla="#ppt_w*sin(2.5*pi*$)">
                                          <p:val>
                                            <p:fltVal val="0"/>
                                          </p:val>
                                        </p:tav>
                                        <p:tav tm="100000">
                                          <p:val>
                                            <p:fltVal val="1"/>
                                          </p:val>
                                        </p:tav>
                                      </p:tavLst>
                                    </p:anim>
                                    <p:anim calcmode="lin" valueType="num">
                                      <p:cBhvr>
                                        <p:cTn id="19" dur="5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P spid="5" grpId="0" animBg="1"/>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0" name="Text Box 82"/>
          <p:cNvSpPr txBox="1">
            <a:spLocks noChangeArrowheads="1"/>
          </p:cNvSpPr>
          <p:nvPr/>
        </p:nvSpPr>
        <p:spPr bwMode="auto">
          <a:xfrm>
            <a:off x="3352800" y="1905000"/>
            <a:ext cx="2057400" cy="68580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1000" b="1" dirty="0" smtClean="0">
                <a:latin typeface="Arial" pitchFamily="34" charset="0"/>
              </a:rPr>
              <a:t>Bobby J. Mason</a:t>
            </a:r>
            <a:endParaRPr kumimoji="0" lang="en-US" sz="11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pitchFamily="34" charset="0"/>
                <a:ea typeface="Times New Roman" pitchFamily="18" charset="0"/>
              </a:rPr>
              <a:t>Institutional Equity Officer, University Equal Opportunity</a:t>
            </a:r>
            <a:endParaRPr kumimoji="0" lang="en-US" sz="11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pitchFamily="34" charset="0"/>
                <a:ea typeface="Times New Roman" pitchFamily="18" charset="0"/>
              </a:rPr>
              <a:t>Officer</a:t>
            </a:r>
            <a:endParaRPr kumimoji="0" lang="en-US"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2129" name="Text Box 81"/>
          <p:cNvSpPr txBox="1">
            <a:spLocks noChangeArrowheads="1"/>
          </p:cNvSpPr>
          <p:nvPr/>
        </p:nvSpPr>
        <p:spPr bwMode="auto">
          <a:xfrm>
            <a:off x="3276600" y="3200400"/>
            <a:ext cx="2011363" cy="75882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1000" b="1" dirty="0" smtClean="0">
                <a:latin typeface="Arial" pitchFamily="34" charset="0"/>
                <a:cs typeface="Arial" pitchFamily="34" charset="0"/>
              </a:rPr>
              <a:t>Patsy Pappan</a:t>
            </a:r>
            <a:endParaRPr kumimoji="0" lang="en-US" sz="1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pitchFamily="34" charset="0"/>
                <a:cs typeface="Arial" pitchFamily="34" charset="0"/>
              </a:rPr>
              <a:t>Associate Equal Opportunity Officer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2125" name="Line 77"/>
          <p:cNvSpPr>
            <a:spLocks noChangeShapeType="1"/>
          </p:cNvSpPr>
          <p:nvPr/>
        </p:nvSpPr>
        <p:spPr bwMode="auto">
          <a:xfrm>
            <a:off x="4343400" y="2438400"/>
            <a:ext cx="0" cy="3429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17" name="Text Box 69"/>
          <p:cNvSpPr txBox="1">
            <a:spLocks noChangeArrowheads="1"/>
          </p:cNvSpPr>
          <p:nvPr/>
        </p:nvSpPr>
        <p:spPr bwMode="auto">
          <a:xfrm>
            <a:off x="609600" y="3200400"/>
            <a:ext cx="1943100" cy="723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1000" b="1" dirty="0" smtClean="0">
                <a:latin typeface="Arial" pitchFamily="34" charset="0"/>
                <a:ea typeface="Times New Roman" pitchFamily="18" charset="0"/>
              </a:rPr>
              <a:t>Radawn Williams</a:t>
            </a:r>
            <a:endParaRPr kumimoji="0" lang="en-US" sz="1000" b="1" i="0" u="none" strike="noStrike" cap="none" normalizeH="0" baseline="0" dirty="0" smtClean="0">
              <a:ln>
                <a:noFill/>
              </a:ln>
              <a:solidFill>
                <a:schemeClr val="tx1"/>
              </a:solidFill>
              <a:effectLst/>
              <a:latin typeface="Arial" pitchFamily="34" charset="0"/>
              <a:ea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pitchFamily="34" charset="0"/>
                <a:ea typeface="Times New Roman" pitchFamily="18" charset="0"/>
              </a:rPr>
              <a:t>Associate Equal Opportunity</a:t>
            </a:r>
            <a:endParaRPr kumimoji="0" lang="en-US" sz="11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pitchFamily="34" charset="0"/>
                <a:ea typeface="Times New Roman" pitchFamily="18" charset="0"/>
              </a:rPr>
              <a:t>OU HSC</a:t>
            </a:r>
            <a:endParaRPr kumimoji="0" lang="en-US" sz="1800" b="0" i="0" u="none" strike="noStrike" cap="none" normalizeH="0" baseline="0" dirty="0" smtClean="0">
              <a:ln>
                <a:noFill/>
              </a:ln>
              <a:solidFill>
                <a:schemeClr val="tx1"/>
              </a:solidFill>
              <a:effectLst/>
              <a:latin typeface="Arial" pitchFamily="34" charset="0"/>
            </a:endParaRPr>
          </a:p>
        </p:txBody>
      </p:sp>
      <p:sp>
        <p:nvSpPr>
          <p:cNvPr id="2128" name="Text Box 80"/>
          <p:cNvSpPr txBox="1">
            <a:spLocks noChangeArrowheads="1"/>
          </p:cNvSpPr>
          <p:nvPr/>
        </p:nvSpPr>
        <p:spPr bwMode="auto">
          <a:xfrm>
            <a:off x="3428999" y="4419600"/>
            <a:ext cx="1935164" cy="6858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1000" b="1" dirty="0" smtClean="0">
                <a:latin typeface="Arial" pitchFamily="34" charset="0"/>
                <a:ea typeface="Times New Roman" pitchFamily="18" charset="0"/>
              </a:rPr>
              <a:t>Judi Deaton</a:t>
            </a:r>
            <a:endParaRPr kumimoji="0" lang="en-US" sz="1000" b="1" i="0" u="none" strike="noStrike" cap="none" normalizeH="0" baseline="0" dirty="0" smtClean="0">
              <a:ln>
                <a:noFill/>
              </a:ln>
              <a:solidFill>
                <a:schemeClr val="tx1"/>
              </a:solidFill>
              <a:effectLst/>
              <a:latin typeface="Arial" pitchFamily="34" charset="0"/>
              <a:ea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pitchFamily="34" charset="0"/>
                <a:ea typeface="Times New Roman" pitchFamily="18" charset="0"/>
              </a:rPr>
              <a:t>Assistant Equal Opportunity</a:t>
            </a:r>
            <a:r>
              <a:rPr kumimoji="0" lang="en-US" sz="1000" b="1" i="0" u="none" strike="noStrike" cap="none" normalizeH="0" dirty="0" smtClean="0">
                <a:ln>
                  <a:noFill/>
                </a:ln>
                <a:solidFill>
                  <a:schemeClr val="tx1"/>
                </a:solidFill>
                <a:effectLst/>
                <a:latin typeface="Arial" pitchFamily="34" charset="0"/>
                <a:ea typeface="Times New Roman" pitchFamily="18" charset="0"/>
              </a:rPr>
              <a:t> Officer</a:t>
            </a:r>
            <a:endParaRPr kumimoji="0" lang="en-US"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2127" name="Line 79"/>
          <p:cNvSpPr>
            <a:spLocks noChangeShapeType="1"/>
          </p:cNvSpPr>
          <p:nvPr/>
        </p:nvSpPr>
        <p:spPr bwMode="auto">
          <a:xfrm>
            <a:off x="4343400" y="3962400"/>
            <a:ext cx="0" cy="4572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21" name="Line 73"/>
          <p:cNvSpPr>
            <a:spLocks noChangeShapeType="1"/>
          </p:cNvSpPr>
          <p:nvPr/>
        </p:nvSpPr>
        <p:spPr bwMode="auto">
          <a:xfrm>
            <a:off x="5410200" y="2133600"/>
            <a:ext cx="2628900" cy="0"/>
          </a:xfrm>
          <a:prstGeom prst="line">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20" name="Line 72"/>
          <p:cNvSpPr>
            <a:spLocks noChangeShapeType="1"/>
          </p:cNvSpPr>
          <p:nvPr/>
        </p:nvSpPr>
        <p:spPr bwMode="auto">
          <a:xfrm>
            <a:off x="6172200" y="2209800"/>
            <a:ext cx="0" cy="1028700"/>
          </a:xfrm>
          <a:prstGeom prst="line">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18" name="Rectangle 70"/>
          <p:cNvSpPr>
            <a:spLocks noChangeArrowheads="1"/>
          </p:cNvSpPr>
          <p:nvPr/>
        </p:nvSpPr>
        <p:spPr bwMode="auto">
          <a:xfrm>
            <a:off x="5467720" y="3219450"/>
            <a:ext cx="1390280" cy="7397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algn="ctr"/>
            <a:r>
              <a:rPr lang="en-US" sz="1000" b="1" dirty="0">
                <a:latin typeface="Arial" pitchFamily="34" charset="0"/>
                <a:ea typeface="Times New Roman" pitchFamily="18" charset="0"/>
              </a:rPr>
              <a:t>Brent A. </a:t>
            </a:r>
            <a:r>
              <a:rPr lang="en-US" sz="1000" b="1" dirty="0" smtClean="0">
                <a:latin typeface="Arial" pitchFamily="34" charset="0"/>
                <a:ea typeface="Times New Roman" pitchFamily="18" charset="0"/>
              </a:rPr>
              <a:t>Marsh </a:t>
            </a:r>
          </a:p>
          <a:p>
            <a:pPr lvl="0" algn="ctr"/>
            <a:endParaRPr kumimoji="0" lang="en-US" sz="1000" b="1" i="0" u="none" strike="noStrike" cap="none" normalizeH="0" baseline="0" dirty="0" smtClean="0">
              <a:ln>
                <a:noFill/>
              </a:ln>
              <a:solidFill>
                <a:schemeClr val="tx1"/>
              </a:solidFill>
              <a:effectLst/>
              <a:latin typeface="Arial" pitchFamily="34" charset="0"/>
              <a:ea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pitchFamily="34" charset="0"/>
                <a:ea typeface="Times New Roman" pitchFamily="18" charset="0"/>
              </a:rPr>
              <a:t>EO Officer</a:t>
            </a:r>
            <a:endParaRPr kumimoji="0" lang="en-US" sz="11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pitchFamily="34" charset="0"/>
                <a:ea typeface="Times New Roman" pitchFamily="18" charset="0"/>
              </a:rPr>
              <a:t>Rogers State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2126" name="Rectangle 78"/>
          <p:cNvSpPr>
            <a:spLocks noChangeArrowheads="1"/>
          </p:cNvSpPr>
          <p:nvPr/>
        </p:nvSpPr>
        <p:spPr bwMode="auto">
          <a:xfrm>
            <a:off x="7315200" y="3273425"/>
            <a:ext cx="1371600" cy="6858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algn="ctr"/>
            <a:r>
              <a:rPr lang="en-US" sz="1000" b="1" dirty="0">
                <a:latin typeface="Arial" pitchFamily="34" charset="0"/>
                <a:ea typeface="Times New Roman" pitchFamily="18" charset="0"/>
              </a:rPr>
              <a:t>Thomas R. Russell,</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pitchFamily="34" charset="0"/>
              <a:ea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pitchFamily="34" charset="0"/>
                <a:ea typeface="Times New Roman" pitchFamily="18" charset="0"/>
              </a:rPr>
              <a:t>EO Officer</a:t>
            </a:r>
            <a:endParaRPr kumimoji="0" lang="en-US" sz="11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sz="1000" b="1" dirty="0" smtClean="0">
                <a:latin typeface="Arial" pitchFamily="34" charset="0"/>
              </a:rPr>
              <a:t>Cameron</a:t>
            </a:r>
            <a:endParaRPr kumimoji="0" lang="en-US" sz="1800" b="0" i="0" u="none" strike="noStrike" cap="none" normalizeH="0" baseline="0" dirty="0" smtClean="0">
              <a:ln>
                <a:noFill/>
              </a:ln>
              <a:solidFill>
                <a:schemeClr val="tx1"/>
              </a:solidFill>
              <a:effectLst/>
              <a:latin typeface="Arial" pitchFamily="34" charset="0"/>
            </a:endParaRPr>
          </a:p>
        </p:txBody>
      </p:sp>
      <p:sp>
        <p:nvSpPr>
          <p:cNvPr id="2119" name="Line 71"/>
          <p:cNvSpPr>
            <a:spLocks noChangeShapeType="1"/>
          </p:cNvSpPr>
          <p:nvPr/>
        </p:nvSpPr>
        <p:spPr bwMode="auto">
          <a:xfrm>
            <a:off x="8001000" y="2133600"/>
            <a:ext cx="0" cy="1028700"/>
          </a:xfrm>
          <a:prstGeom prst="line">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24" name="Line 76"/>
          <p:cNvSpPr>
            <a:spLocks noChangeShapeType="1"/>
          </p:cNvSpPr>
          <p:nvPr/>
        </p:nvSpPr>
        <p:spPr bwMode="auto">
          <a:xfrm>
            <a:off x="1600200" y="2667000"/>
            <a:ext cx="0" cy="5334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23" name="Line 75"/>
          <p:cNvSpPr>
            <a:spLocks noChangeShapeType="1"/>
          </p:cNvSpPr>
          <p:nvPr/>
        </p:nvSpPr>
        <p:spPr bwMode="auto">
          <a:xfrm>
            <a:off x="4343400" y="2743200"/>
            <a:ext cx="0" cy="4572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22" name="Line 74"/>
          <p:cNvSpPr>
            <a:spLocks noChangeShapeType="1"/>
          </p:cNvSpPr>
          <p:nvPr/>
        </p:nvSpPr>
        <p:spPr bwMode="auto">
          <a:xfrm flipH="1">
            <a:off x="1600200" y="2667000"/>
            <a:ext cx="27432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685800" y="533400"/>
            <a:ext cx="7772400" cy="1066800"/>
          </a:xfrm>
        </p:spPr>
        <p:txBody>
          <a:bodyPr/>
          <a:lstStyle/>
          <a:p>
            <a:pPr eaLnBrk="1" hangingPunct="1"/>
            <a:r>
              <a:rPr lang="en-US" sz="4000" b="1" dirty="0" smtClean="0">
                <a:cs typeface="Tahoma" pitchFamily="34" charset="0"/>
              </a:rPr>
              <a:t>EQUAL OPPORTUNITY STATEMENT</a:t>
            </a:r>
          </a:p>
        </p:txBody>
      </p:sp>
      <p:sp>
        <p:nvSpPr>
          <p:cNvPr id="7171" name="Rectangle 3"/>
          <p:cNvSpPr>
            <a:spLocks noGrp="1" noChangeArrowheads="1"/>
          </p:cNvSpPr>
          <p:nvPr>
            <p:ph type="subTitle" idx="1"/>
          </p:nvPr>
        </p:nvSpPr>
        <p:spPr>
          <a:xfrm>
            <a:off x="762000" y="1447800"/>
            <a:ext cx="7391400" cy="4343400"/>
          </a:xfrm>
        </p:spPr>
        <p:txBody>
          <a:bodyPr/>
          <a:lstStyle/>
          <a:p>
            <a:pPr algn="just" eaLnBrk="1" hangingPunct="1"/>
            <a:r>
              <a:rPr lang="en-US" sz="2400" dirty="0">
                <a:solidFill>
                  <a:schemeClr val="tx1"/>
                </a:solidFill>
                <a:latin typeface="Tahoma" pitchFamily="34" charset="0"/>
                <a:cs typeface="Tahoma" pitchFamily="34" charset="0"/>
              </a:rPr>
              <a:t>The University of Oklahoma, in compliance with all applicable federal and state laws and regulations does not discriminate on the basis of race, color, national origin, sex, sexual orientation, genetic information, gender identity, gender expression, age, religion, disability, political beliefs, or status as a veteran in any of its policies, practices, or procedures. This includes, but is not limited to: admissions, employment, financial aid, and educational services.</a:t>
            </a:r>
          </a:p>
          <a:p>
            <a:pPr algn="just" eaLnBrk="1" hangingPunct="1"/>
            <a:endParaRPr lang="en-US" sz="2400" dirty="0" smtClean="0">
              <a:solidFill>
                <a:schemeClr val="tx1"/>
              </a:solidFill>
              <a:latin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fade">
                                      <p:cBhvr>
                                        <p:cTn id="7" dur="2000"/>
                                        <p:tgtEl>
                                          <p:spTgt spid="7170"/>
                                        </p:tgtEl>
                                      </p:cBhvr>
                                    </p:animEffect>
                                  </p:childTnLst>
                                </p:cTn>
                              </p:par>
                            </p:childTnLst>
                          </p:cTn>
                        </p:par>
                        <p:par>
                          <p:cTn id="8" fill="hold">
                            <p:stCondLst>
                              <p:cond delay="2000"/>
                            </p:stCondLst>
                            <p:childTnLst>
                              <p:par>
                                <p:cTn id="9" presetID="2" presetClass="entr" presetSubtype="4" fill="hold" grpId="0" nodeType="afterEffect">
                                  <p:stCondLst>
                                    <p:cond delay="0"/>
                                  </p:stCondLst>
                                  <p:childTnLst>
                                    <p:set>
                                      <p:cBhvr>
                                        <p:cTn id="10" dur="1" fill="hold">
                                          <p:stCondLst>
                                            <p:cond delay="0"/>
                                          </p:stCondLst>
                                        </p:cTn>
                                        <p:tgtEl>
                                          <p:spTgt spid="7171">
                                            <p:txEl>
                                              <p:pRg st="0" end="0"/>
                                            </p:txEl>
                                          </p:spTgt>
                                        </p:tgtEl>
                                        <p:attrNameLst>
                                          <p:attrName>style.visibility</p:attrName>
                                        </p:attrNameLst>
                                      </p:cBhvr>
                                      <p:to>
                                        <p:strVal val="visible"/>
                                      </p:to>
                                    </p:set>
                                    <p:anim calcmode="lin" valueType="num">
                                      <p:cBhvr additive="base">
                                        <p:cTn id="11" dur="2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additive="base">
                                        <p:cTn id="12" dur="2000" fill="hold"/>
                                        <p:tgtEl>
                                          <p:spTgt spid="717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The Laws</a:t>
            </a:r>
            <a:br>
              <a:rPr lang="en-US" sz="4000" b="1" dirty="0" smtClean="0"/>
            </a:br>
            <a:r>
              <a:rPr lang="en-US" sz="4000" b="1" dirty="0" smtClean="0"/>
              <a:t> Prohibiting Job Discrimination </a:t>
            </a:r>
            <a:endParaRPr lang="en-US" sz="4000" b="1" dirty="0"/>
          </a:p>
        </p:txBody>
      </p:sp>
      <p:sp>
        <p:nvSpPr>
          <p:cNvPr id="3" name="Content Placeholder 2"/>
          <p:cNvSpPr>
            <a:spLocks noGrp="1"/>
          </p:cNvSpPr>
          <p:nvPr>
            <p:ph idx="1"/>
          </p:nvPr>
        </p:nvSpPr>
        <p:spPr>
          <a:xfrm>
            <a:off x="228600" y="1752600"/>
            <a:ext cx="8610600" cy="4525963"/>
          </a:xfrm>
        </p:spPr>
        <p:txBody>
          <a:bodyPr/>
          <a:lstStyle/>
          <a:p>
            <a:pPr>
              <a:lnSpc>
                <a:spcPct val="80000"/>
              </a:lnSpc>
              <a:buClr>
                <a:srgbClr val="FFFF00"/>
              </a:buClr>
            </a:pPr>
            <a:endParaRPr lang="en-US" sz="2800" dirty="0" smtClean="0"/>
          </a:p>
          <a:p>
            <a:pPr>
              <a:lnSpc>
                <a:spcPct val="80000"/>
              </a:lnSpc>
              <a:buClr>
                <a:srgbClr val="FFFF00"/>
              </a:buClr>
              <a:buNone/>
            </a:pPr>
            <a:r>
              <a:rPr lang="en-US" sz="2800" dirty="0" smtClean="0"/>
              <a:t>	-Equal Pay Act of 1963 (EPA)</a:t>
            </a:r>
          </a:p>
          <a:p>
            <a:pPr>
              <a:lnSpc>
                <a:spcPct val="80000"/>
              </a:lnSpc>
              <a:buClr>
                <a:srgbClr val="FFFF00"/>
              </a:buClr>
              <a:buNone/>
            </a:pPr>
            <a:r>
              <a:rPr lang="en-US" sz="2800" dirty="0" smtClean="0"/>
              <a:t>	-Title VII of the Civil Rights Act of 1964 (Title VII) </a:t>
            </a:r>
          </a:p>
          <a:p>
            <a:pPr>
              <a:lnSpc>
                <a:spcPct val="80000"/>
              </a:lnSpc>
              <a:buClr>
                <a:srgbClr val="FFFF00"/>
              </a:buClr>
              <a:buNone/>
            </a:pPr>
            <a:r>
              <a:rPr lang="en-US" sz="2800" dirty="0" smtClean="0"/>
              <a:t>	-Age Discrimination in Employment Act of 1967 (ADEA)</a:t>
            </a:r>
          </a:p>
          <a:p>
            <a:pPr>
              <a:lnSpc>
                <a:spcPct val="80000"/>
              </a:lnSpc>
              <a:buClr>
                <a:srgbClr val="FFFF00"/>
              </a:buClr>
              <a:buNone/>
            </a:pPr>
            <a:r>
              <a:rPr lang="en-US" sz="2800" dirty="0" smtClean="0"/>
              <a:t>	-Sections 501 and 505 of the Rehabilitation Act of 1973</a:t>
            </a:r>
          </a:p>
          <a:p>
            <a:pPr>
              <a:lnSpc>
                <a:spcPct val="80000"/>
              </a:lnSpc>
              <a:buClr>
                <a:srgbClr val="FFFF00"/>
              </a:buClr>
              <a:buNone/>
            </a:pPr>
            <a:r>
              <a:rPr lang="en-US" sz="2800" dirty="0" smtClean="0"/>
              <a:t>	-Title I and Title V of the Americans with Disabilities     </a:t>
            </a:r>
          </a:p>
          <a:p>
            <a:pPr>
              <a:lnSpc>
                <a:spcPct val="80000"/>
              </a:lnSpc>
              <a:buClr>
                <a:srgbClr val="FFFF00"/>
              </a:buClr>
              <a:buNone/>
            </a:pPr>
            <a:r>
              <a:rPr lang="en-US" sz="2800" dirty="0" smtClean="0"/>
              <a:t>      Act of 1990 (ADA)</a:t>
            </a:r>
          </a:p>
          <a:p>
            <a:pPr>
              <a:lnSpc>
                <a:spcPct val="80000"/>
              </a:lnSpc>
              <a:buClr>
                <a:srgbClr val="FFFF00"/>
              </a:buClr>
              <a:buNone/>
            </a:pPr>
            <a:r>
              <a:rPr lang="en-US" sz="2800" dirty="0" smtClean="0"/>
              <a:t>	-Civil Rights Act of 1991	</a:t>
            </a:r>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85800"/>
            <a:ext cx="7772400" cy="1470025"/>
          </a:xfrm>
        </p:spPr>
        <p:txBody>
          <a:bodyPr/>
          <a:lstStyle/>
          <a:p>
            <a:r>
              <a:rPr lang="en-US" sz="2400" dirty="0"/>
              <a:t>Non-Discrimination Policy</a:t>
            </a:r>
            <a:r>
              <a:rPr lang="en-US" dirty="0"/>
              <a:t/>
            </a:r>
            <a:br>
              <a:rPr lang="en-US" dirty="0"/>
            </a:br>
            <a:endParaRPr lang="en-US" dirty="0"/>
          </a:p>
        </p:txBody>
      </p:sp>
      <p:sp>
        <p:nvSpPr>
          <p:cNvPr id="3" name="Subtitle 2"/>
          <p:cNvSpPr>
            <a:spLocks noGrp="1"/>
          </p:cNvSpPr>
          <p:nvPr>
            <p:ph type="subTitle" idx="1"/>
          </p:nvPr>
        </p:nvSpPr>
        <p:spPr>
          <a:xfrm>
            <a:off x="1447800" y="1420812"/>
            <a:ext cx="6934200" cy="4446588"/>
          </a:xfrm>
        </p:spPr>
        <p:txBody>
          <a:bodyPr/>
          <a:lstStyle/>
          <a:p>
            <a:pPr algn="l"/>
            <a:r>
              <a:rPr lang="en-US" sz="1800" dirty="0">
                <a:solidFill>
                  <a:schemeClr val="tx1"/>
                </a:solidFill>
              </a:rPr>
              <a:t>Diversity is one of the strengths of our society as well as one of the hallmarks of a great university. The University supports diversity and is committed to maintaining employment and educational settings that are multicultural, multiracial, multiethnic, and all-inclusive. Respecting differences is one of the University’s missions.</a:t>
            </a:r>
          </a:p>
          <a:p>
            <a:pPr algn="l"/>
            <a:endParaRPr lang="en-US" sz="1800" dirty="0">
              <a:solidFill>
                <a:schemeClr val="tx1"/>
              </a:solidFill>
            </a:endParaRPr>
          </a:p>
          <a:p>
            <a:pPr algn="l"/>
            <a:r>
              <a:rPr lang="en-US" sz="1800" dirty="0">
                <a:solidFill>
                  <a:schemeClr val="tx1"/>
                </a:solidFill>
              </a:rPr>
              <a:t>The University does not discriminate or permit discrimination by any member of its community against any individual based on race, color, religion, political beliefs, national origin, </a:t>
            </a:r>
            <a:r>
              <a:rPr lang="en-US" sz="1800" dirty="0" smtClean="0">
                <a:solidFill>
                  <a:schemeClr val="tx1"/>
                </a:solidFill>
              </a:rPr>
              <a:t>age, sex, sexual </a:t>
            </a:r>
            <a:r>
              <a:rPr lang="en-US" sz="1800" dirty="0">
                <a:solidFill>
                  <a:schemeClr val="tx1"/>
                </a:solidFill>
              </a:rPr>
              <a:t>orientation, genetic information, gender identity, gender expression, disability, or veteran status in matters of admissions, employment, financial aid, housing or services in educational programs or activities the University operates.</a:t>
            </a:r>
          </a:p>
          <a:p>
            <a:endParaRPr lang="en-US" sz="1800" dirty="0"/>
          </a:p>
          <a:p>
            <a:r>
              <a:rPr lang="en-US" sz="1800" dirty="0" smtClean="0"/>
              <a:t>.</a:t>
            </a:r>
            <a:endParaRPr lang="en-US" sz="1800" dirty="0"/>
          </a:p>
          <a:p>
            <a:endParaRPr lang="en-US" dirty="0"/>
          </a:p>
          <a:p>
            <a:endParaRPr lang="en-US" dirty="0"/>
          </a:p>
          <a:p>
            <a:endParaRPr lang="en-US" dirty="0"/>
          </a:p>
          <a:p>
            <a:endParaRPr lang="en-US" sz="1200" dirty="0"/>
          </a:p>
          <a:p>
            <a:endParaRPr lang="en-US" dirty="0"/>
          </a:p>
        </p:txBody>
      </p:sp>
    </p:spTree>
    <p:extLst>
      <p:ext uri="{BB962C8B-B14F-4D97-AF65-F5344CB8AC3E}">
        <p14:creationId xmlns:p14="http://schemas.microsoft.com/office/powerpoint/2010/main" val="32420189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762000"/>
            <a:ext cx="7010400" cy="304800"/>
          </a:xfrm>
        </p:spPr>
        <p:txBody>
          <a:bodyPr/>
          <a:lstStyle/>
          <a:p>
            <a:r>
              <a:rPr lang="en-US" sz="2400" dirty="0"/>
              <a:t>Non-Discrimination Policy</a:t>
            </a:r>
          </a:p>
        </p:txBody>
      </p:sp>
      <p:sp>
        <p:nvSpPr>
          <p:cNvPr id="3" name="Subtitle 2"/>
          <p:cNvSpPr>
            <a:spLocks noGrp="1"/>
          </p:cNvSpPr>
          <p:nvPr>
            <p:ph type="subTitle" idx="1"/>
          </p:nvPr>
        </p:nvSpPr>
        <p:spPr>
          <a:xfrm>
            <a:off x="1371600" y="1219200"/>
            <a:ext cx="6553200" cy="5410200"/>
          </a:xfrm>
        </p:spPr>
        <p:txBody>
          <a:bodyPr/>
          <a:lstStyle/>
          <a:p>
            <a:pPr algn="l"/>
            <a:r>
              <a:rPr lang="en-US" sz="1600" dirty="0">
                <a:solidFill>
                  <a:srgbClr val="C00000"/>
                </a:solidFill>
              </a:rPr>
              <a:t>Discrimination:</a:t>
            </a:r>
            <a:r>
              <a:rPr lang="en-US" sz="1600" dirty="0"/>
              <a:t> </a:t>
            </a:r>
            <a:r>
              <a:rPr lang="en-US" sz="1600" dirty="0">
                <a:solidFill>
                  <a:schemeClr val="tx1"/>
                </a:solidFill>
              </a:rPr>
              <a:t>Discrimination, including harassment, is defined as conduct directed at a specific individual or group of identifiable individuals that subjects the individual or group to treatment that adversely affects their employment or education, or access to institutional benefits, on account of race, color, religion, political beliefs, national origin, </a:t>
            </a:r>
            <a:r>
              <a:rPr lang="en-US" sz="1600" dirty="0" smtClean="0">
                <a:solidFill>
                  <a:schemeClr val="tx1"/>
                </a:solidFill>
              </a:rPr>
              <a:t>sex, sexual </a:t>
            </a:r>
            <a:r>
              <a:rPr lang="en-US" sz="1600" dirty="0">
                <a:solidFill>
                  <a:schemeClr val="tx1"/>
                </a:solidFill>
              </a:rPr>
              <a:t>orientation, genetic information, gender identity, gender expression, </a:t>
            </a:r>
            <a:r>
              <a:rPr lang="en-US" sz="1600" dirty="0" smtClean="0">
                <a:solidFill>
                  <a:schemeClr val="tx1"/>
                </a:solidFill>
              </a:rPr>
              <a:t>age, disability</a:t>
            </a:r>
            <a:r>
              <a:rPr lang="en-US" sz="1600" dirty="0">
                <a:solidFill>
                  <a:schemeClr val="tx1"/>
                </a:solidFill>
              </a:rPr>
              <a:t>, veteran status.</a:t>
            </a:r>
          </a:p>
          <a:p>
            <a:pPr algn="l"/>
            <a:endParaRPr lang="en-US" sz="1600" dirty="0" smtClean="0"/>
          </a:p>
          <a:p>
            <a:pPr algn="l"/>
            <a:r>
              <a:rPr lang="en-US" sz="1600" dirty="0" smtClean="0">
                <a:solidFill>
                  <a:srgbClr val="C00000"/>
                </a:solidFill>
              </a:rPr>
              <a:t>Harassment</a:t>
            </a:r>
            <a:r>
              <a:rPr lang="en-US" sz="1600" dirty="0">
                <a:solidFill>
                  <a:srgbClr val="C00000"/>
                </a:solidFill>
              </a:rPr>
              <a:t>: </a:t>
            </a:r>
            <a:r>
              <a:rPr lang="en-US" sz="1600" dirty="0">
                <a:solidFill>
                  <a:schemeClr val="tx1"/>
                </a:solidFill>
              </a:rPr>
              <a:t>Harassment as a form of discrimination is defined as verbal or physical conduct that is directed at an individual or a group because of race, color, </a:t>
            </a:r>
            <a:r>
              <a:rPr lang="en-US" sz="1600" dirty="0" smtClean="0">
                <a:solidFill>
                  <a:schemeClr val="tx1"/>
                </a:solidFill>
              </a:rPr>
              <a:t>sex, sexual </a:t>
            </a:r>
            <a:r>
              <a:rPr lang="en-US" sz="1600" dirty="0">
                <a:solidFill>
                  <a:schemeClr val="tx1"/>
                </a:solidFill>
              </a:rPr>
              <a:t>orientation, genetic information, gender identity, gender expression, religion, political beliefs, national origin, </a:t>
            </a:r>
            <a:r>
              <a:rPr lang="en-US" sz="1600" dirty="0" smtClean="0">
                <a:solidFill>
                  <a:schemeClr val="tx1"/>
                </a:solidFill>
              </a:rPr>
              <a:t>age, </a:t>
            </a:r>
            <a:r>
              <a:rPr lang="en-US" sz="1600" dirty="0">
                <a:solidFill>
                  <a:schemeClr val="tx1"/>
                </a:solidFill>
              </a:rPr>
              <a:t>disability, or veteran status when such conduct is sufficiently severe, pervasive and objectively offensive so as to have the purpose or effect of unreasonably interfering with an individual’s or group’s academic or work performance or of creating a </a:t>
            </a:r>
            <a:r>
              <a:rPr lang="en-US" sz="1600" i="1" dirty="0">
                <a:solidFill>
                  <a:schemeClr val="tx1"/>
                </a:solidFill>
              </a:rPr>
              <a:t>hostile academic or work environment </a:t>
            </a:r>
            <a:r>
              <a:rPr lang="en-US" sz="1600" dirty="0">
                <a:solidFill>
                  <a:schemeClr val="tx1"/>
                </a:solidFill>
              </a:rPr>
              <a:t>viewed by examining a totality of the circumstances from the standpoint of a reasonable person with the same characteristics as the purported recipient of the harassing conduct.</a:t>
            </a:r>
          </a:p>
          <a:p>
            <a:endParaRPr lang="en-US" dirty="0"/>
          </a:p>
        </p:txBody>
      </p:sp>
    </p:spTree>
    <p:extLst>
      <p:ext uri="{BB962C8B-B14F-4D97-AF65-F5344CB8AC3E}">
        <p14:creationId xmlns:p14="http://schemas.microsoft.com/office/powerpoint/2010/main" val="41862768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470025"/>
          </a:xfrm>
        </p:spPr>
        <p:txBody>
          <a:bodyPr/>
          <a:lstStyle/>
          <a:p>
            <a:r>
              <a:rPr lang="en-US" sz="2400" dirty="0" smtClean="0"/>
              <a:t>Sexual Misconduct, Discrimination and Harassment Policy</a:t>
            </a:r>
            <a:endParaRPr lang="en-US" sz="2400" dirty="0"/>
          </a:p>
        </p:txBody>
      </p:sp>
      <p:sp>
        <p:nvSpPr>
          <p:cNvPr id="3" name="Subtitle 2"/>
          <p:cNvSpPr>
            <a:spLocks noGrp="1"/>
          </p:cNvSpPr>
          <p:nvPr>
            <p:ph type="subTitle" idx="1"/>
          </p:nvPr>
        </p:nvSpPr>
        <p:spPr>
          <a:xfrm>
            <a:off x="1371600" y="1371600"/>
            <a:ext cx="6629400" cy="5181600"/>
          </a:xfrm>
        </p:spPr>
        <p:txBody>
          <a:bodyPr/>
          <a:lstStyle/>
          <a:p>
            <a:r>
              <a:rPr lang="en-US" sz="1200" b="1" dirty="0">
                <a:solidFill>
                  <a:srgbClr val="C00000"/>
                </a:solidFill>
              </a:rPr>
              <a:t>Policy Violations Include:</a:t>
            </a:r>
          </a:p>
          <a:p>
            <a:pPr algn="l"/>
            <a:r>
              <a:rPr lang="en-US" sz="1200" b="1" dirty="0" smtClean="0">
                <a:solidFill>
                  <a:schemeClr val="tx1"/>
                </a:solidFill>
              </a:rPr>
              <a:t>Gender </a:t>
            </a:r>
            <a:r>
              <a:rPr lang="en-US" sz="1200" b="1" dirty="0">
                <a:solidFill>
                  <a:schemeClr val="tx1"/>
                </a:solidFill>
              </a:rPr>
              <a:t>discrimination </a:t>
            </a:r>
            <a:r>
              <a:rPr lang="en-US" sz="1200" dirty="0">
                <a:solidFill>
                  <a:schemeClr val="tx1"/>
                </a:solidFill>
              </a:rPr>
              <a:t>- adverse actions taken by a faculty, staff or student against another faculty, staff or student because of their gender.</a:t>
            </a:r>
          </a:p>
          <a:p>
            <a:pPr algn="l"/>
            <a:endParaRPr lang="en-US" sz="1200" b="1" dirty="0" smtClean="0">
              <a:solidFill>
                <a:schemeClr val="tx1"/>
              </a:solidFill>
            </a:endParaRPr>
          </a:p>
          <a:p>
            <a:pPr algn="l"/>
            <a:r>
              <a:rPr lang="en-US" sz="1200" b="1" dirty="0" smtClean="0">
                <a:solidFill>
                  <a:schemeClr val="tx1"/>
                </a:solidFill>
              </a:rPr>
              <a:t>Sexual </a:t>
            </a:r>
            <a:r>
              <a:rPr lang="en-US" sz="1200" b="1" dirty="0">
                <a:solidFill>
                  <a:schemeClr val="tx1"/>
                </a:solidFill>
              </a:rPr>
              <a:t>harassment </a:t>
            </a:r>
            <a:r>
              <a:rPr lang="en-US" sz="1200" dirty="0">
                <a:solidFill>
                  <a:schemeClr val="tx1"/>
                </a:solidFill>
              </a:rPr>
              <a:t>- adverse actions or the creation of a hostile environment by someone in a position of real or perceived authority over another that are sexual in nature and are severe or pervasive such that it affects an individual’s ability to work, or receive an education or any educational benefits.</a:t>
            </a:r>
          </a:p>
          <a:p>
            <a:pPr algn="l"/>
            <a:endParaRPr lang="en-US" sz="1200" b="1" dirty="0" smtClean="0">
              <a:solidFill>
                <a:schemeClr val="tx1"/>
              </a:solidFill>
            </a:endParaRPr>
          </a:p>
          <a:p>
            <a:pPr algn="l"/>
            <a:r>
              <a:rPr lang="en-US" sz="1200" b="1" dirty="0" smtClean="0">
                <a:solidFill>
                  <a:schemeClr val="tx1"/>
                </a:solidFill>
              </a:rPr>
              <a:t>Sexual </a:t>
            </a:r>
            <a:r>
              <a:rPr lang="en-US" sz="1200" b="1" dirty="0">
                <a:solidFill>
                  <a:schemeClr val="tx1"/>
                </a:solidFill>
              </a:rPr>
              <a:t>violence </a:t>
            </a:r>
            <a:r>
              <a:rPr lang="en-US" sz="1200" dirty="0">
                <a:solidFill>
                  <a:schemeClr val="tx1"/>
                </a:solidFill>
              </a:rPr>
              <a:t>- (non-consensual sexual acts)</a:t>
            </a:r>
          </a:p>
          <a:p>
            <a:pPr algn="l"/>
            <a:endParaRPr lang="en-US" sz="1200" b="1" dirty="0" smtClean="0">
              <a:solidFill>
                <a:schemeClr val="tx1"/>
              </a:solidFill>
            </a:endParaRPr>
          </a:p>
          <a:p>
            <a:pPr algn="l"/>
            <a:r>
              <a:rPr lang="en-US" sz="1200" b="1" dirty="0" smtClean="0">
                <a:solidFill>
                  <a:schemeClr val="tx1"/>
                </a:solidFill>
              </a:rPr>
              <a:t>Sexual </a:t>
            </a:r>
            <a:r>
              <a:rPr lang="en-US" sz="1200" b="1" dirty="0">
                <a:solidFill>
                  <a:schemeClr val="tx1"/>
                </a:solidFill>
              </a:rPr>
              <a:t>exploitation </a:t>
            </a:r>
            <a:r>
              <a:rPr lang="en-US" sz="1200" dirty="0">
                <a:solidFill>
                  <a:schemeClr val="tx1"/>
                </a:solidFill>
              </a:rPr>
              <a:t>- taking abusive sexual advantage of another, e.g. non-consensual video-taping of another in any form of sexual activity or the nonconsensual viewing of their private body parts, etc.</a:t>
            </a:r>
          </a:p>
          <a:p>
            <a:pPr algn="l"/>
            <a:endParaRPr lang="en-US" sz="1200" b="1" dirty="0" smtClean="0">
              <a:solidFill>
                <a:schemeClr val="tx1"/>
              </a:solidFill>
            </a:endParaRPr>
          </a:p>
          <a:p>
            <a:pPr algn="l"/>
            <a:r>
              <a:rPr lang="en-US" sz="1200" b="1" dirty="0" smtClean="0">
                <a:solidFill>
                  <a:schemeClr val="tx1"/>
                </a:solidFill>
              </a:rPr>
              <a:t>Dating </a:t>
            </a:r>
            <a:r>
              <a:rPr lang="en-US" sz="1200" b="1" dirty="0">
                <a:solidFill>
                  <a:schemeClr val="tx1"/>
                </a:solidFill>
              </a:rPr>
              <a:t>violence </a:t>
            </a:r>
            <a:r>
              <a:rPr lang="en-US" sz="1200" dirty="0">
                <a:solidFill>
                  <a:schemeClr val="tx1"/>
                </a:solidFill>
              </a:rPr>
              <a:t>- violence between individuals who are or have been in a social relationship of a romantic or intimate nature.</a:t>
            </a:r>
          </a:p>
          <a:p>
            <a:pPr algn="l"/>
            <a:endParaRPr lang="en-US" sz="1200" b="1" dirty="0" smtClean="0">
              <a:solidFill>
                <a:schemeClr val="tx1"/>
              </a:solidFill>
            </a:endParaRPr>
          </a:p>
          <a:p>
            <a:pPr algn="l"/>
            <a:r>
              <a:rPr lang="en-US" sz="1200" b="1" dirty="0" smtClean="0">
                <a:solidFill>
                  <a:schemeClr val="tx1"/>
                </a:solidFill>
              </a:rPr>
              <a:t>Domestic </a:t>
            </a:r>
            <a:r>
              <a:rPr lang="en-US" sz="1200" b="1" dirty="0">
                <a:solidFill>
                  <a:schemeClr val="tx1"/>
                </a:solidFill>
              </a:rPr>
              <a:t>violence </a:t>
            </a:r>
            <a:r>
              <a:rPr lang="en-US" sz="1200" dirty="0">
                <a:solidFill>
                  <a:schemeClr val="tx1"/>
                </a:solidFill>
              </a:rPr>
              <a:t>- violence committed by a current or former spouse, a person with whom the victim shares a child in common, a person who is cohabitating with or has cohabitated with the victim as a spouse, a person similarly situated </a:t>
            </a:r>
            <a:r>
              <a:rPr lang="en-US" sz="1200" dirty="0" smtClean="0">
                <a:solidFill>
                  <a:schemeClr val="tx1"/>
                </a:solidFill>
              </a:rPr>
              <a:t>to a spouse </a:t>
            </a:r>
            <a:r>
              <a:rPr lang="en-US" sz="1200" dirty="0">
                <a:solidFill>
                  <a:schemeClr val="tx1"/>
                </a:solidFill>
              </a:rPr>
              <a:t>of the victim under Oklahoma domestic or family violence laws, or any other person against an adult or youth victim who is protected from that person's actus under Oklahoma domestic or family violence laws.</a:t>
            </a:r>
          </a:p>
          <a:p>
            <a:pPr algn="l"/>
            <a:endParaRPr lang="en-US" sz="1200" b="1" dirty="0" smtClean="0">
              <a:solidFill>
                <a:schemeClr val="tx1"/>
              </a:solidFill>
            </a:endParaRPr>
          </a:p>
          <a:p>
            <a:pPr algn="l"/>
            <a:r>
              <a:rPr lang="en-US" sz="1200" b="1" dirty="0" smtClean="0">
                <a:solidFill>
                  <a:schemeClr val="tx1"/>
                </a:solidFill>
              </a:rPr>
              <a:t>Stalking</a:t>
            </a:r>
            <a:r>
              <a:rPr lang="en-US" sz="1200" dirty="0" smtClean="0">
                <a:solidFill>
                  <a:schemeClr val="tx1"/>
                </a:solidFill>
              </a:rPr>
              <a:t> </a:t>
            </a:r>
            <a:r>
              <a:rPr lang="en-US" sz="1200" dirty="0">
                <a:solidFill>
                  <a:schemeClr val="tx1"/>
                </a:solidFill>
              </a:rPr>
              <a:t>- defined as engaging in a course of conduct directed at a specific person that would cause a reasonable person to fear for the person's safety or the safety of others, or suffer substantial </a:t>
            </a:r>
            <a:r>
              <a:rPr lang="en-US" sz="1200" dirty="0" smtClean="0">
                <a:solidFill>
                  <a:schemeClr val="tx1"/>
                </a:solidFill>
              </a:rPr>
              <a:t>emotional </a:t>
            </a:r>
            <a:r>
              <a:rPr lang="en-US" sz="1200" dirty="0">
                <a:solidFill>
                  <a:schemeClr val="tx1"/>
                </a:solidFill>
              </a:rPr>
              <a:t>distress.</a:t>
            </a:r>
          </a:p>
          <a:p>
            <a:pPr algn="l"/>
            <a:r>
              <a:rPr lang="en-US" sz="1200" b="1" dirty="0" smtClean="0">
                <a:solidFill>
                  <a:schemeClr val="tx1"/>
                </a:solidFill>
              </a:rPr>
              <a:t>Pregnancy </a:t>
            </a:r>
            <a:r>
              <a:rPr lang="en-US" sz="1200" b="1" dirty="0">
                <a:solidFill>
                  <a:schemeClr val="tx1"/>
                </a:solidFill>
              </a:rPr>
              <a:t>discrimination</a:t>
            </a:r>
          </a:p>
          <a:p>
            <a:endParaRPr lang="en-US" sz="1200" dirty="0"/>
          </a:p>
        </p:txBody>
      </p:sp>
    </p:spTree>
    <p:extLst>
      <p:ext uri="{BB962C8B-B14F-4D97-AF65-F5344CB8AC3E}">
        <p14:creationId xmlns:p14="http://schemas.microsoft.com/office/powerpoint/2010/main" val="4537696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579438"/>
            <a:ext cx="8229600" cy="792162"/>
          </a:xfrm>
        </p:spPr>
        <p:txBody>
          <a:bodyPr/>
          <a:lstStyle/>
          <a:p>
            <a:pPr eaLnBrk="1" hangingPunct="1"/>
            <a:r>
              <a:rPr lang="en-US" sz="4000" b="1" dirty="0" smtClean="0">
                <a:cs typeface="Tahoma" pitchFamily="34" charset="0"/>
              </a:rPr>
              <a:t>Sexual Harassment</a:t>
            </a:r>
          </a:p>
        </p:txBody>
      </p:sp>
      <p:sp>
        <p:nvSpPr>
          <p:cNvPr id="9219" name="Rectangle 3"/>
          <p:cNvSpPr>
            <a:spLocks noGrp="1" noChangeArrowheads="1"/>
          </p:cNvSpPr>
          <p:nvPr>
            <p:ph type="body" idx="1"/>
          </p:nvPr>
        </p:nvSpPr>
        <p:spPr/>
        <p:txBody>
          <a:bodyPr/>
          <a:lstStyle/>
          <a:p>
            <a:pPr algn="ctr" eaLnBrk="1" hangingPunct="1">
              <a:buFontTx/>
              <a:buNone/>
            </a:pPr>
            <a:r>
              <a:rPr lang="en-US" dirty="0" smtClean="0">
                <a:latin typeface="+mj-lt"/>
                <a:cs typeface="Tahoma" pitchFamily="34" charset="0"/>
              </a:rPr>
              <a:t>FY 2011 Statistics – EEOC &amp; FEPA</a:t>
            </a:r>
          </a:p>
          <a:p>
            <a:pPr algn="ctr" eaLnBrk="1" hangingPunct="1">
              <a:buFontTx/>
              <a:buNone/>
            </a:pPr>
            <a:endParaRPr lang="en-US" dirty="0" smtClean="0">
              <a:latin typeface="+mj-lt"/>
              <a:cs typeface="Tahoma" pitchFamily="34" charset="0"/>
            </a:endParaRPr>
          </a:p>
          <a:p>
            <a:pPr eaLnBrk="1" hangingPunct="1"/>
            <a:r>
              <a:rPr lang="en-US" dirty="0" smtClean="0">
                <a:latin typeface="+mj-lt"/>
                <a:cs typeface="Tahoma" pitchFamily="34" charset="0"/>
              </a:rPr>
              <a:t>13,867 charges</a:t>
            </a:r>
          </a:p>
          <a:p>
            <a:pPr eaLnBrk="1" hangingPunct="1"/>
            <a:r>
              <a:rPr lang="en-US" dirty="0" smtClean="0">
                <a:latin typeface="+mj-lt"/>
                <a:cs typeface="Tahoma" pitchFamily="34" charset="0"/>
              </a:rPr>
              <a:t>15.9% of charges filed by males</a:t>
            </a:r>
          </a:p>
          <a:p>
            <a:pPr eaLnBrk="1" hangingPunct="1"/>
            <a:r>
              <a:rPr lang="en-US" dirty="0" smtClean="0">
                <a:latin typeface="+mj-lt"/>
                <a:cs typeface="Tahoma" pitchFamily="34" charset="0"/>
              </a:rPr>
              <a:t>Recovered $47.4 million for charging parties and other aggrieved individuals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fade">
                                      <p:cBhvr>
                                        <p:cTn id="7" dur="2000"/>
                                        <p:tgtEl>
                                          <p:spTgt spid="9218"/>
                                        </p:tgtEl>
                                      </p:cBhvr>
                                    </p:animEffect>
                                  </p:childTnLst>
                                </p:cTn>
                              </p:par>
                            </p:childTnLst>
                          </p:cTn>
                        </p:par>
                        <p:par>
                          <p:cTn id="8" fill="hold">
                            <p:stCondLst>
                              <p:cond delay="2000"/>
                            </p:stCondLst>
                            <p:childTnLst>
                              <p:par>
                                <p:cTn id="9" presetID="2" presetClass="entr" presetSubtype="8" fill="hold" grpId="0" nodeType="afterEffect">
                                  <p:stCondLst>
                                    <p:cond delay="0"/>
                                  </p:stCondLst>
                                  <p:childTnLst>
                                    <p:set>
                                      <p:cBhvr>
                                        <p:cTn id="10" dur="1" fill="hold">
                                          <p:stCondLst>
                                            <p:cond delay="0"/>
                                          </p:stCondLst>
                                        </p:cTn>
                                        <p:tgtEl>
                                          <p:spTgt spid="9219">
                                            <p:txEl>
                                              <p:pRg st="0" end="0"/>
                                            </p:txEl>
                                          </p:spTgt>
                                        </p:tgtEl>
                                        <p:attrNameLst>
                                          <p:attrName>style.visibility</p:attrName>
                                        </p:attrNameLst>
                                      </p:cBhvr>
                                      <p:to>
                                        <p:strVal val="visible"/>
                                      </p:to>
                                    </p:set>
                                    <p:anim calcmode="lin" valueType="num">
                                      <p:cBhvr additive="base">
                                        <p:cTn id="11" dur="2000" fill="hold"/>
                                        <p:tgtEl>
                                          <p:spTgt spid="9219">
                                            <p:txEl>
                                              <p:pRg st="0" end="0"/>
                                            </p:txEl>
                                          </p:spTgt>
                                        </p:tgtEl>
                                        <p:attrNameLst>
                                          <p:attrName>ppt_x</p:attrName>
                                        </p:attrNameLst>
                                      </p:cBhvr>
                                      <p:tavLst>
                                        <p:tav tm="0">
                                          <p:val>
                                            <p:strVal val="0-#ppt_w/2"/>
                                          </p:val>
                                        </p:tav>
                                        <p:tav tm="100000">
                                          <p:val>
                                            <p:strVal val="#ppt_x"/>
                                          </p:val>
                                        </p:tav>
                                      </p:tavLst>
                                    </p:anim>
                                    <p:anim calcmode="lin" valueType="num">
                                      <p:cBhvr additive="base">
                                        <p:cTn id="12" dur="2000" fill="hold"/>
                                        <p:tgtEl>
                                          <p:spTgt spid="9219">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4000"/>
                            </p:stCondLst>
                            <p:childTnLst>
                              <p:par>
                                <p:cTn id="14" presetID="2" presetClass="entr" presetSubtype="8" fill="hold" grpId="0" nodeType="afterEffect">
                                  <p:stCondLst>
                                    <p:cond delay="0"/>
                                  </p:stCondLst>
                                  <p:childTnLst>
                                    <p:set>
                                      <p:cBhvr>
                                        <p:cTn id="15" dur="1" fill="hold">
                                          <p:stCondLst>
                                            <p:cond delay="0"/>
                                          </p:stCondLst>
                                        </p:cTn>
                                        <p:tgtEl>
                                          <p:spTgt spid="9219">
                                            <p:txEl>
                                              <p:pRg st="2" end="2"/>
                                            </p:txEl>
                                          </p:spTgt>
                                        </p:tgtEl>
                                        <p:attrNameLst>
                                          <p:attrName>style.visibility</p:attrName>
                                        </p:attrNameLst>
                                      </p:cBhvr>
                                      <p:to>
                                        <p:strVal val="visible"/>
                                      </p:to>
                                    </p:set>
                                    <p:anim calcmode="lin" valueType="num">
                                      <p:cBhvr additive="base">
                                        <p:cTn id="16" dur="2000" fill="hold"/>
                                        <p:tgtEl>
                                          <p:spTgt spid="9219">
                                            <p:txEl>
                                              <p:pRg st="2" end="2"/>
                                            </p:txEl>
                                          </p:spTgt>
                                        </p:tgtEl>
                                        <p:attrNameLst>
                                          <p:attrName>ppt_x</p:attrName>
                                        </p:attrNameLst>
                                      </p:cBhvr>
                                      <p:tavLst>
                                        <p:tav tm="0">
                                          <p:val>
                                            <p:strVal val="0-#ppt_w/2"/>
                                          </p:val>
                                        </p:tav>
                                        <p:tav tm="100000">
                                          <p:val>
                                            <p:strVal val="#ppt_x"/>
                                          </p:val>
                                        </p:tav>
                                      </p:tavLst>
                                    </p:anim>
                                    <p:anim calcmode="lin" valueType="num">
                                      <p:cBhvr additive="base">
                                        <p:cTn id="17" dur="2000" fill="hold"/>
                                        <p:tgtEl>
                                          <p:spTgt spid="9219">
                                            <p:txEl>
                                              <p:pRg st="2" end="2"/>
                                            </p:txEl>
                                          </p:spTgt>
                                        </p:tgtEl>
                                        <p:attrNameLst>
                                          <p:attrName>ppt_y</p:attrName>
                                        </p:attrNameLst>
                                      </p:cBhvr>
                                      <p:tavLst>
                                        <p:tav tm="0">
                                          <p:val>
                                            <p:strVal val="#ppt_y"/>
                                          </p:val>
                                        </p:tav>
                                        <p:tav tm="100000">
                                          <p:val>
                                            <p:strVal val="#ppt_y"/>
                                          </p:val>
                                        </p:tav>
                                      </p:tavLst>
                                    </p:anim>
                                  </p:childTnLst>
                                </p:cTn>
                              </p:par>
                            </p:childTnLst>
                          </p:cTn>
                        </p:par>
                        <p:par>
                          <p:cTn id="18" fill="hold">
                            <p:stCondLst>
                              <p:cond delay="6000"/>
                            </p:stCondLst>
                            <p:childTnLst>
                              <p:par>
                                <p:cTn id="19" presetID="2" presetClass="entr" presetSubtype="8" fill="hold" grpId="0" nodeType="afterEffect">
                                  <p:stCondLst>
                                    <p:cond delay="0"/>
                                  </p:stCondLst>
                                  <p:childTnLst>
                                    <p:set>
                                      <p:cBhvr>
                                        <p:cTn id="20" dur="1" fill="hold">
                                          <p:stCondLst>
                                            <p:cond delay="0"/>
                                          </p:stCondLst>
                                        </p:cTn>
                                        <p:tgtEl>
                                          <p:spTgt spid="9219">
                                            <p:txEl>
                                              <p:pRg st="3" end="3"/>
                                            </p:txEl>
                                          </p:spTgt>
                                        </p:tgtEl>
                                        <p:attrNameLst>
                                          <p:attrName>style.visibility</p:attrName>
                                        </p:attrNameLst>
                                      </p:cBhvr>
                                      <p:to>
                                        <p:strVal val="visible"/>
                                      </p:to>
                                    </p:set>
                                    <p:anim calcmode="lin" valueType="num">
                                      <p:cBhvr additive="base">
                                        <p:cTn id="21" dur="2000" fill="hold"/>
                                        <p:tgtEl>
                                          <p:spTgt spid="9219">
                                            <p:txEl>
                                              <p:pRg st="3" end="3"/>
                                            </p:txEl>
                                          </p:spTgt>
                                        </p:tgtEl>
                                        <p:attrNameLst>
                                          <p:attrName>ppt_x</p:attrName>
                                        </p:attrNameLst>
                                      </p:cBhvr>
                                      <p:tavLst>
                                        <p:tav tm="0">
                                          <p:val>
                                            <p:strVal val="0-#ppt_w/2"/>
                                          </p:val>
                                        </p:tav>
                                        <p:tav tm="100000">
                                          <p:val>
                                            <p:strVal val="#ppt_x"/>
                                          </p:val>
                                        </p:tav>
                                      </p:tavLst>
                                    </p:anim>
                                    <p:anim calcmode="lin" valueType="num">
                                      <p:cBhvr additive="base">
                                        <p:cTn id="22" dur="2000" fill="hold"/>
                                        <p:tgtEl>
                                          <p:spTgt spid="9219">
                                            <p:txEl>
                                              <p:pRg st="3" end="3"/>
                                            </p:txEl>
                                          </p:spTgt>
                                        </p:tgtEl>
                                        <p:attrNameLst>
                                          <p:attrName>ppt_y</p:attrName>
                                        </p:attrNameLst>
                                      </p:cBhvr>
                                      <p:tavLst>
                                        <p:tav tm="0">
                                          <p:val>
                                            <p:strVal val="#ppt_y"/>
                                          </p:val>
                                        </p:tav>
                                        <p:tav tm="100000">
                                          <p:val>
                                            <p:strVal val="#ppt_y"/>
                                          </p:val>
                                        </p:tav>
                                      </p:tavLst>
                                    </p:anim>
                                  </p:childTnLst>
                                </p:cTn>
                              </p:par>
                            </p:childTnLst>
                          </p:cTn>
                        </p:par>
                        <p:par>
                          <p:cTn id="23" fill="hold">
                            <p:stCondLst>
                              <p:cond delay="8000"/>
                            </p:stCondLst>
                            <p:childTnLst>
                              <p:par>
                                <p:cTn id="24" presetID="2" presetClass="entr" presetSubtype="8" fill="hold" grpId="0" nodeType="afterEffect">
                                  <p:stCondLst>
                                    <p:cond delay="0"/>
                                  </p:stCondLst>
                                  <p:childTnLst>
                                    <p:set>
                                      <p:cBhvr>
                                        <p:cTn id="25" dur="1" fill="hold">
                                          <p:stCondLst>
                                            <p:cond delay="0"/>
                                          </p:stCondLst>
                                        </p:cTn>
                                        <p:tgtEl>
                                          <p:spTgt spid="9219">
                                            <p:txEl>
                                              <p:pRg st="4" end="4"/>
                                            </p:txEl>
                                          </p:spTgt>
                                        </p:tgtEl>
                                        <p:attrNameLst>
                                          <p:attrName>style.visibility</p:attrName>
                                        </p:attrNameLst>
                                      </p:cBhvr>
                                      <p:to>
                                        <p:strVal val="visible"/>
                                      </p:to>
                                    </p:set>
                                    <p:anim calcmode="lin" valueType="num">
                                      <p:cBhvr additive="base">
                                        <p:cTn id="26" dur="2000" fill="hold"/>
                                        <p:tgtEl>
                                          <p:spTgt spid="9219">
                                            <p:txEl>
                                              <p:pRg st="4" end="4"/>
                                            </p:txEl>
                                          </p:spTgt>
                                        </p:tgtEl>
                                        <p:attrNameLst>
                                          <p:attrName>ppt_x</p:attrName>
                                        </p:attrNameLst>
                                      </p:cBhvr>
                                      <p:tavLst>
                                        <p:tav tm="0">
                                          <p:val>
                                            <p:strVal val="0-#ppt_w/2"/>
                                          </p:val>
                                        </p:tav>
                                        <p:tav tm="100000">
                                          <p:val>
                                            <p:strVal val="#ppt_x"/>
                                          </p:val>
                                        </p:tav>
                                      </p:tavLst>
                                    </p:anim>
                                    <p:anim calcmode="lin" valueType="num">
                                      <p:cBhvr additive="base">
                                        <p:cTn id="27" dur="2000" fill="hold"/>
                                        <p:tgtEl>
                                          <p:spTgt spid="9219">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81000" y="579438"/>
            <a:ext cx="8229600" cy="868362"/>
          </a:xfrm>
        </p:spPr>
        <p:txBody>
          <a:bodyPr/>
          <a:lstStyle/>
          <a:p>
            <a:pPr eaLnBrk="1" hangingPunct="1"/>
            <a:r>
              <a:rPr lang="en-US" sz="4000" b="1" dirty="0" smtClean="0">
                <a:cs typeface="Tahoma" pitchFamily="34" charset="0"/>
              </a:rPr>
              <a:t>Definition</a:t>
            </a:r>
          </a:p>
        </p:txBody>
      </p:sp>
      <p:sp>
        <p:nvSpPr>
          <p:cNvPr id="10243" name="Rectangle 3"/>
          <p:cNvSpPr>
            <a:spLocks noGrp="1" noChangeArrowheads="1"/>
          </p:cNvSpPr>
          <p:nvPr>
            <p:ph type="body" idx="1"/>
          </p:nvPr>
        </p:nvSpPr>
        <p:spPr/>
        <p:txBody>
          <a:bodyPr/>
          <a:lstStyle/>
          <a:p>
            <a:pPr eaLnBrk="1" hangingPunct="1"/>
            <a:r>
              <a:rPr lang="en-US" u="sng" dirty="0" smtClean="0">
                <a:latin typeface="+mj-lt"/>
                <a:cs typeface="Tahoma" pitchFamily="34" charset="0"/>
              </a:rPr>
              <a:t>Unwelcome</a:t>
            </a:r>
            <a:r>
              <a:rPr lang="en-US" dirty="0" smtClean="0">
                <a:latin typeface="+mj-lt"/>
                <a:cs typeface="Tahoma" pitchFamily="34" charset="0"/>
              </a:rPr>
              <a:t> sexual advances </a:t>
            </a:r>
          </a:p>
          <a:p>
            <a:pPr eaLnBrk="1" hangingPunct="1"/>
            <a:r>
              <a:rPr lang="en-US" dirty="0" smtClean="0">
                <a:latin typeface="+mj-lt"/>
                <a:cs typeface="Tahoma" pitchFamily="34" charset="0"/>
              </a:rPr>
              <a:t>Requests for sexual favors </a:t>
            </a:r>
          </a:p>
          <a:p>
            <a:pPr eaLnBrk="1" hangingPunct="1"/>
            <a:r>
              <a:rPr lang="en-US" dirty="0" smtClean="0">
                <a:latin typeface="+mj-lt"/>
                <a:cs typeface="Tahoma" pitchFamily="34" charset="0"/>
              </a:rPr>
              <a:t>Verbal or physical conduct of a sexual nature</a:t>
            </a:r>
          </a:p>
          <a:p>
            <a:pPr eaLnBrk="1" hangingPunct="1"/>
            <a:endParaRPr lang="en-US" dirty="0" smtClean="0">
              <a:latin typeface="+mj-lt"/>
              <a:cs typeface="Tahoma" pitchFamily="34" charset="0"/>
            </a:endParaRPr>
          </a:p>
          <a:p>
            <a:pPr eaLnBrk="1" hangingPunct="1">
              <a:buFont typeface="Arial" charset="0"/>
              <a:buNone/>
            </a:pPr>
            <a:r>
              <a:rPr lang="en-US" dirty="0" smtClean="0">
                <a:latin typeface="+mj-lt"/>
                <a:cs typeface="Tahoma" pitchFamily="34" charset="0"/>
              </a:rPr>
              <a:t>	Sexual harassment may be supervisor to subordinate, co-worker to co-worker, third party, opposite sexes, or same sexes.</a:t>
            </a:r>
          </a:p>
          <a:p>
            <a:pPr eaLnBrk="1" hangingPunct="1">
              <a:buFontTx/>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2000"/>
                                        <p:tgtEl>
                                          <p:spTgt spid="1024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243">
                                            <p:txEl>
                                              <p:pRg st="0" end="0"/>
                                            </p:txEl>
                                          </p:spTgt>
                                        </p:tgtEl>
                                        <p:attrNameLst>
                                          <p:attrName>style.visibility</p:attrName>
                                        </p:attrNameLst>
                                      </p:cBhvr>
                                      <p:to>
                                        <p:strVal val="visible"/>
                                      </p:to>
                                    </p:set>
                                    <p:animEffect transition="in" filter="fade">
                                      <p:cBhvr>
                                        <p:cTn id="10" dur="2000"/>
                                        <p:tgtEl>
                                          <p:spTgt spid="10243">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Effect transition="in" filter="fade">
                                      <p:cBhvr>
                                        <p:cTn id="13" dur="2000"/>
                                        <p:tgtEl>
                                          <p:spTgt spid="10243">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0243">
                                            <p:txEl>
                                              <p:pRg st="2" end="2"/>
                                            </p:txEl>
                                          </p:spTgt>
                                        </p:tgtEl>
                                        <p:attrNameLst>
                                          <p:attrName>style.visibility</p:attrName>
                                        </p:attrNameLst>
                                      </p:cBhvr>
                                      <p:to>
                                        <p:strVal val="visible"/>
                                      </p:to>
                                    </p:set>
                                    <p:animEffect transition="in" filter="fade">
                                      <p:cBhvr>
                                        <p:cTn id="16" dur="2000"/>
                                        <p:tgtEl>
                                          <p:spTgt spid="10243">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0243">
                                            <p:txEl>
                                              <p:pRg st="4" end="4"/>
                                            </p:txEl>
                                          </p:spTgt>
                                        </p:tgtEl>
                                        <p:attrNameLst>
                                          <p:attrName>style.visibility</p:attrName>
                                        </p:attrNameLst>
                                      </p:cBhvr>
                                      <p:to>
                                        <p:strVal val="visible"/>
                                      </p:to>
                                    </p:set>
                                    <p:animEffect transition="in" filter="fade">
                                      <p:cBhvr>
                                        <p:cTn id="19" dur="2000"/>
                                        <p:tgtEl>
                                          <p:spTgt spid="1024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024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2937</TotalTime>
  <Words>1540</Words>
  <Application>Microsoft Office PowerPoint</Application>
  <PresentationFormat>On-screen Show (4:3)</PresentationFormat>
  <Paragraphs>151</Paragraphs>
  <Slides>18</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Arial Black</vt:lpstr>
      <vt:lpstr>Calibri</vt:lpstr>
      <vt:lpstr>Garamond</vt:lpstr>
      <vt:lpstr>Tahoma</vt:lpstr>
      <vt:lpstr>Times New Roman</vt:lpstr>
      <vt:lpstr>Office Theme</vt:lpstr>
      <vt:lpstr>Equal Opportunity Harassment &amp; Discrimination Awareness Sept 21, 2015   Bobby J. Mason Institutional Equity Officer bjm@ou.edu</vt:lpstr>
      <vt:lpstr>PowerPoint Presentation</vt:lpstr>
      <vt:lpstr>EQUAL OPPORTUNITY STATEMENT</vt:lpstr>
      <vt:lpstr>The Laws  Prohibiting Job Discrimination </vt:lpstr>
      <vt:lpstr>Non-Discrimination Policy </vt:lpstr>
      <vt:lpstr>Non-Discrimination Policy</vt:lpstr>
      <vt:lpstr>Sexual Misconduct, Discrimination and Harassment Policy</vt:lpstr>
      <vt:lpstr>Sexual Harassment</vt:lpstr>
      <vt:lpstr>Definition</vt:lpstr>
      <vt:lpstr>Types</vt:lpstr>
      <vt:lpstr>Examples </vt:lpstr>
      <vt:lpstr>Common Problems </vt:lpstr>
      <vt:lpstr>Grievance Procedure</vt:lpstr>
      <vt:lpstr>Retaliation</vt:lpstr>
      <vt:lpstr>Can I Be Held Liable for Failing to Report?</vt:lpstr>
      <vt:lpstr>What If I Am Asked to Keep the Information Confidential?</vt:lpstr>
      <vt:lpstr>HOW CAN YOU HELP?</vt:lpstr>
      <vt:lpstr> Any Questions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Carole Call</dc:creator>
  <cp:lastModifiedBy>Mason, Bobby J.</cp:lastModifiedBy>
  <cp:revision>146</cp:revision>
  <cp:lastPrinted>2015-05-12T19:33:12Z</cp:lastPrinted>
  <dcterms:created xsi:type="dcterms:W3CDTF">2009-03-11T21:24:16Z</dcterms:created>
  <dcterms:modified xsi:type="dcterms:W3CDTF">2015-09-18T17:49:30Z</dcterms:modified>
</cp:coreProperties>
</file>