
<file path=[Content_Types].xml><?xml version="1.0" encoding="utf-8"?>
<Types xmlns="http://schemas.openxmlformats.org/package/2006/content-types">
  <Default Extension="xml" ContentType="application/xml"/>
  <Default Extension="png" ContentType="image/png"/>
  <Default Extension="wdp" ContentType="image/vnd.ms-photo"/>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256" r:id="rId2"/>
    <p:sldId id="257" r:id="rId3"/>
    <p:sldId id="258" r:id="rId4"/>
    <p:sldId id="259" r:id="rId5"/>
    <p:sldId id="263" r:id="rId6"/>
    <p:sldId id="265" r:id="rId7"/>
    <p:sldId id="261"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B1042"/>
    <a:srgbClr val="00D3AA"/>
    <a:srgbClr val="F4B545"/>
    <a:srgbClr val="0F4A7C"/>
    <a:srgbClr val="FF2841"/>
    <a:srgbClr val="F24A52"/>
    <a:srgbClr val="FF4F79"/>
    <a:srgbClr val="E7E6E6"/>
    <a:srgbClr val="D5FC79"/>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44" autoAdjust="0"/>
    <p:restoredTop sz="89077"/>
  </p:normalViewPr>
  <p:slideViewPr>
    <p:cSldViewPr snapToGrid="0">
      <p:cViewPr>
        <p:scale>
          <a:sx n="80" d="100"/>
          <a:sy n="80" d="100"/>
        </p:scale>
        <p:origin x="2760" y="102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viewProps" Target="viewProps.xml"/><Relationship Id="rId12" Type="http://schemas.openxmlformats.org/officeDocument/2006/relationships/theme" Target="theme/theme1.xml"/><Relationship Id="rId13"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notesMaster" Target="notesMasters/notesMaster1.xml"/><Relationship Id="rId1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C8A5A2-2397-433A-9EA3-F5215E78E63F}" type="datetimeFigureOut">
              <a:rPr lang="en-US" smtClean="0"/>
              <a:t>7/22/16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4677BB-74BE-4875-8317-6460FDCC5340}" type="slidenum">
              <a:rPr lang="en-US" smtClean="0"/>
              <a:t>‹#›</a:t>
            </a:fld>
            <a:endParaRPr lang="en-US"/>
          </a:p>
        </p:txBody>
      </p:sp>
    </p:spTree>
    <p:extLst>
      <p:ext uri="{BB962C8B-B14F-4D97-AF65-F5344CB8AC3E}">
        <p14:creationId xmlns:p14="http://schemas.microsoft.com/office/powerpoint/2010/main" val="1149403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Have you ever discovered the perfect book or journal article for your research topic, only to find out that OU Libraries doesn’t own a copy of it? No problem, request that book or journal article through the library’s  Interlibrary Loan service. </a:t>
            </a:r>
            <a:endParaRPr lang="en-US" dirty="0"/>
          </a:p>
        </p:txBody>
      </p:sp>
      <p:sp>
        <p:nvSpPr>
          <p:cNvPr id="4" name="Slide Number Placeholder 3"/>
          <p:cNvSpPr>
            <a:spLocks noGrp="1"/>
          </p:cNvSpPr>
          <p:nvPr>
            <p:ph type="sldNum" sz="quarter" idx="10"/>
          </p:nvPr>
        </p:nvSpPr>
        <p:spPr/>
        <p:txBody>
          <a:bodyPr/>
          <a:lstStyle/>
          <a:p>
            <a:fld id="{264677BB-74BE-4875-8317-6460FDCC5340}" type="slidenum">
              <a:rPr lang="en-US" smtClean="0"/>
              <a:t>2</a:t>
            </a:fld>
            <a:endParaRPr lang="en-US"/>
          </a:p>
        </p:txBody>
      </p:sp>
    </p:spTree>
    <p:extLst>
      <p:ext uri="{BB962C8B-B14F-4D97-AF65-F5344CB8AC3E}">
        <p14:creationId xmlns:p14="http://schemas.microsoft.com/office/powerpoint/2010/main" val="835273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The OU Libraries’ Interlibrary Loan team can get books, articles, and other materials from libraries all over the world.</a:t>
            </a:r>
            <a:endParaRPr lang="en-US" dirty="0"/>
          </a:p>
        </p:txBody>
      </p:sp>
      <p:sp>
        <p:nvSpPr>
          <p:cNvPr id="4" name="Slide Number Placeholder 3"/>
          <p:cNvSpPr>
            <a:spLocks noGrp="1"/>
          </p:cNvSpPr>
          <p:nvPr>
            <p:ph type="sldNum" sz="quarter" idx="10"/>
          </p:nvPr>
        </p:nvSpPr>
        <p:spPr/>
        <p:txBody>
          <a:bodyPr/>
          <a:lstStyle/>
          <a:p>
            <a:fld id="{264677BB-74BE-4875-8317-6460FDCC5340}" type="slidenum">
              <a:rPr lang="en-US" smtClean="0"/>
              <a:t>3</a:t>
            </a:fld>
            <a:endParaRPr lang="en-US"/>
          </a:p>
        </p:txBody>
      </p:sp>
    </p:spTree>
    <p:extLst>
      <p:ext uri="{BB962C8B-B14F-4D97-AF65-F5344CB8AC3E}">
        <p14:creationId xmlns:p14="http://schemas.microsoft.com/office/powerpoint/2010/main" val="4222423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While doing your research, look for the link that says “Request item via Interlibrary Loan.” This link will connect you to </a:t>
            </a:r>
            <a:r>
              <a:rPr lang="en-US" sz="1200" b="0" i="0" u="none" strike="noStrike" kern="1200" smtClean="0">
                <a:solidFill>
                  <a:schemeClr val="tx1"/>
                </a:solidFill>
                <a:effectLst/>
                <a:latin typeface="+mn-lt"/>
                <a:ea typeface="+mn-ea"/>
                <a:cs typeface="+mn-cs"/>
              </a:rPr>
              <a:t>a</a:t>
            </a:r>
            <a:r>
              <a:rPr lang="en-US" sz="1200" b="0" i="0" u="none" strike="noStrike" kern="1200" baseline="0" smtClean="0">
                <a:solidFill>
                  <a:schemeClr val="tx1"/>
                </a:solidFill>
                <a:effectLst/>
                <a:latin typeface="+mn-lt"/>
                <a:ea typeface="+mn-ea"/>
                <a:cs typeface="+mn-cs"/>
              </a:rPr>
              <a:t>n automated </a:t>
            </a:r>
            <a:r>
              <a:rPr lang="en-US" sz="1200" b="0" i="0" u="none" strike="noStrike" kern="1200" smtClean="0">
                <a:solidFill>
                  <a:schemeClr val="tx1"/>
                </a:solidFill>
                <a:effectLst/>
                <a:latin typeface="+mn-lt"/>
                <a:ea typeface="+mn-ea"/>
                <a:cs typeface="+mn-cs"/>
              </a:rPr>
              <a:t>form </a:t>
            </a:r>
            <a:r>
              <a:rPr lang="en-US" sz="1200" b="0" i="0" u="none" strike="noStrike" kern="1200" dirty="0" smtClean="0">
                <a:solidFill>
                  <a:schemeClr val="tx1"/>
                </a:solidFill>
                <a:effectLst/>
                <a:latin typeface="+mn-lt"/>
                <a:ea typeface="+mn-ea"/>
                <a:cs typeface="+mn-cs"/>
              </a:rPr>
              <a:t>to request those items not owned by OU Libraries.</a:t>
            </a:r>
            <a:endParaRPr lang="en-US" b="0" dirty="0" smtClean="0">
              <a:effectLst/>
            </a:endParaRPr>
          </a:p>
        </p:txBody>
      </p:sp>
      <p:sp>
        <p:nvSpPr>
          <p:cNvPr id="4" name="Slide Number Placeholder 3"/>
          <p:cNvSpPr>
            <a:spLocks noGrp="1"/>
          </p:cNvSpPr>
          <p:nvPr>
            <p:ph type="sldNum" sz="quarter" idx="10"/>
          </p:nvPr>
        </p:nvSpPr>
        <p:spPr/>
        <p:txBody>
          <a:bodyPr/>
          <a:lstStyle/>
          <a:p>
            <a:fld id="{264677BB-74BE-4875-8317-6460FDCC5340}" type="slidenum">
              <a:rPr lang="en-US" smtClean="0"/>
              <a:t>4</a:t>
            </a:fld>
            <a:endParaRPr lang="en-US"/>
          </a:p>
        </p:txBody>
      </p:sp>
    </p:spTree>
    <p:extLst>
      <p:ext uri="{BB962C8B-B14F-4D97-AF65-F5344CB8AC3E}">
        <p14:creationId xmlns:p14="http://schemas.microsoft.com/office/powerpoint/2010/main" val="1468930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You can also submit Interlibrary Loan requests</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by clicking on the “My ILL /Sooner Xpress” link in the Quick Links section of the OU Libraries homepage.</a:t>
            </a:r>
            <a:endParaRPr lang="en-US" b="0" dirty="0" smtClean="0">
              <a:effectLst/>
            </a:endParaRPr>
          </a:p>
        </p:txBody>
      </p:sp>
      <p:sp>
        <p:nvSpPr>
          <p:cNvPr id="4" name="Slide Number Placeholder 3"/>
          <p:cNvSpPr>
            <a:spLocks noGrp="1"/>
          </p:cNvSpPr>
          <p:nvPr>
            <p:ph type="sldNum" sz="quarter" idx="10"/>
          </p:nvPr>
        </p:nvSpPr>
        <p:spPr/>
        <p:txBody>
          <a:bodyPr/>
          <a:lstStyle/>
          <a:p>
            <a:fld id="{264677BB-74BE-4875-8317-6460FDCC5340}" type="slidenum">
              <a:rPr lang="en-US" smtClean="0"/>
              <a:t>5</a:t>
            </a:fld>
            <a:endParaRPr lang="en-US"/>
          </a:p>
        </p:txBody>
      </p:sp>
    </p:spTree>
    <p:extLst>
      <p:ext uri="{BB962C8B-B14F-4D97-AF65-F5344CB8AC3E}">
        <p14:creationId xmlns:p14="http://schemas.microsoft.com/office/powerpoint/2010/main" val="1176467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effectLst/>
              </a:rPr>
              <a:t>If</a:t>
            </a:r>
            <a:r>
              <a:rPr lang="en-US" b="0" baseline="0" dirty="0" smtClean="0">
                <a:effectLst/>
              </a:rPr>
              <a:t> you fill out an ILL request form yourself, be sure to select the appropriate form located under New ILL Request and include as much information as you can about the item you are requesting.</a:t>
            </a:r>
            <a:endParaRPr lang="en-US" b="0" dirty="0" smtClean="0">
              <a:effectLst/>
            </a:endParaRPr>
          </a:p>
        </p:txBody>
      </p:sp>
      <p:sp>
        <p:nvSpPr>
          <p:cNvPr id="4" name="Slide Number Placeholder 3"/>
          <p:cNvSpPr>
            <a:spLocks noGrp="1"/>
          </p:cNvSpPr>
          <p:nvPr>
            <p:ph type="sldNum" sz="quarter" idx="10"/>
          </p:nvPr>
        </p:nvSpPr>
        <p:spPr/>
        <p:txBody>
          <a:bodyPr/>
          <a:lstStyle/>
          <a:p>
            <a:fld id="{264677BB-74BE-4875-8317-6460FDCC5340}" type="slidenum">
              <a:rPr lang="en-US" smtClean="0"/>
              <a:t>6</a:t>
            </a:fld>
            <a:endParaRPr lang="en-US"/>
          </a:p>
        </p:txBody>
      </p:sp>
    </p:spTree>
    <p:extLst>
      <p:ext uri="{BB962C8B-B14F-4D97-AF65-F5344CB8AC3E}">
        <p14:creationId xmlns:p14="http://schemas.microsoft.com/office/powerpoint/2010/main" val="12941339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Don’t let “no full text available” or “0 results for books, articles, and more” stop your research! Use Interlibrary Loan!</a:t>
            </a:r>
            <a:endParaRPr lang="en-US" dirty="0"/>
          </a:p>
        </p:txBody>
      </p:sp>
      <p:sp>
        <p:nvSpPr>
          <p:cNvPr id="4" name="Slide Number Placeholder 3"/>
          <p:cNvSpPr>
            <a:spLocks noGrp="1"/>
          </p:cNvSpPr>
          <p:nvPr>
            <p:ph type="sldNum" sz="quarter" idx="10"/>
          </p:nvPr>
        </p:nvSpPr>
        <p:spPr/>
        <p:txBody>
          <a:bodyPr/>
          <a:lstStyle/>
          <a:p>
            <a:fld id="{264677BB-74BE-4875-8317-6460FDCC5340}" type="slidenum">
              <a:rPr lang="en-US" smtClean="0"/>
              <a:t>7</a:t>
            </a:fld>
            <a:endParaRPr lang="en-US"/>
          </a:p>
        </p:txBody>
      </p:sp>
    </p:spTree>
    <p:extLst>
      <p:ext uri="{BB962C8B-B14F-4D97-AF65-F5344CB8AC3E}">
        <p14:creationId xmlns:p14="http://schemas.microsoft.com/office/powerpoint/2010/main" val="24744790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153F43D-E050-4915-9230-5176B810AE09}" type="datetimeFigureOut">
              <a:rPr lang="en-US" smtClean="0"/>
              <a:t>7/22/16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EA725F-EE55-4287-BB2D-7C413E5690AB}" type="slidenum">
              <a:rPr lang="en-US" smtClean="0"/>
              <a:t>‹#›</a:t>
            </a:fld>
            <a:endParaRPr lang="en-US"/>
          </a:p>
        </p:txBody>
      </p:sp>
    </p:spTree>
    <p:extLst>
      <p:ext uri="{BB962C8B-B14F-4D97-AF65-F5344CB8AC3E}">
        <p14:creationId xmlns:p14="http://schemas.microsoft.com/office/powerpoint/2010/main" val="32399447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53F43D-E050-4915-9230-5176B810AE09}" type="datetimeFigureOut">
              <a:rPr lang="en-US" smtClean="0"/>
              <a:t>7/22/16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EA725F-EE55-4287-BB2D-7C413E5690AB}" type="slidenum">
              <a:rPr lang="en-US" smtClean="0"/>
              <a:t>‹#›</a:t>
            </a:fld>
            <a:endParaRPr lang="en-US"/>
          </a:p>
        </p:txBody>
      </p:sp>
    </p:spTree>
    <p:extLst>
      <p:ext uri="{BB962C8B-B14F-4D97-AF65-F5344CB8AC3E}">
        <p14:creationId xmlns:p14="http://schemas.microsoft.com/office/powerpoint/2010/main" val="23296451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53F43D-E050-4915-9230-5176B810AE09}" type="datetimeFigureOut">
              <a:rPr lang="en-US" smtClean="0"/>
              <a:t>7/22/16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EA725F-EE55-4287-BB2D-7C413E5690AB}" type="slidenum">
              <a:rPr lang="en-US" smtClean="0"/>
              <a:t>‹#›</a:t>
            </a:fld>
            <a:endParaRPr lang="en-US"/>
          </a:p>
        </p:txBody>
      </p:sp>
    </p:spTree>
    <p:extLst>
      <p:ext uri="{BB962C8B-B14F-4D97-AF65-F5344CB8AC3E}">
        <p14:creationId xmlns:p14="http://schemas.microsoft.com/office/powerpoint/2010/main" val="2893357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53F43D-E050-4915-9230-5176B810AE09}" type="datetimeFigureOut">
              <a:rPr lang="en-US" smtClean="0"/>
              <a:t>7/22/16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EA725F-EE55-4287-BB2D-7C413E5690AB}" type="slidenum">
              <a:rPr lang="en-US" smtClean="0"/>
              <a:t>‹#›</a:t>
            </a:fld>
            <a:endParaRPr lang="en-US"/>
          </a:p>
        </p:txBody>
      </p:sp>
    </p:spTree>
    <p:extLst>
      <p:ext uri="{BB962C8B-B14F-4D97-AF65-F5344CB8AC3E}">
        <p14:creationId xmlns:p14="http://schemas.microsoft.com/office/powerpoint/2010/main" val="28162823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153F43D-E050-4915-9230-5176B810AE09}" type="datetimeFigureOut">
              <a:rPr lang="en-US" smtClean="0"/>
              <a:t>7/22/16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EA725F-EE55-4287-BB2D-7C413E5690AB}" type="slidenum">
              <a:rPr lang="en-US" smtClean="0"/>
              <a:t>‹#›</a:t>
            </a:fld>
            <a:endParaRPr lang="en-US"/>
          </a:p>
        </p:txBody>
      </p:sp>
    </p:spTree>
    <p:extLst>
      <p:ext uri="{BB962C8B-B14F-4D97-AF65-F5344CB8AC3E}">
        <p14:creationId xmlns:p14="http://schemas.microsoft.com/office/powerpoint/2010/main" val="15357618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153F43D-E050-4915-9230-5176B810AE09}" type="datetimeFigureOut">
              <a:rPr lang="en-US" smtClean="0"/>
              <a:t>7/22/16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EA725F-EE55-4287-BB2D-7C413E5690AB}" type="slidenum">
              <a:rPr lang="en-US" smtClean="0"/>
              <a:t>‹#›</a:t>
            </a:fld>
            <a:endParaRPr lang="en-US"/>
          </a:p>
        </p:txBody>
      </p:sp>
    </p:spTree>
    <p:extLst>
      <p:ext uri="{BB962C8B-B14F-4D97-AF65-F5344CB8AC3E}">
        <p14:creationId xmlns:p14="http://schemas.microsoft.com/office/powerpoint/2010/main" val="20018877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153F43D-E050-4915-9230-5176B810AE09}" type="datetimeFigureOut">
              <a:rPr lang="en-US" smtClean="0"/>
              <a:t>7/22/16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EA725F-EE55-4287-BB2D-7C413E5690AB}" type="slidenum">
              <a:rPr lang="en-US" smtClean="0"/>
              <a:t>‹#›</a:t>
            </a:fld>
            <a:endParaRPr lang="en-US"/>
          </a:p>
        </p:txBody>
      </p:sp>
    </p:spTree>
    <p:extLst>
      <p:ext uri="{BB962C8B-B14F-4D97-AF65-F5344CB8AC3E}">
        <p14:creationId xmlns:p14="http://schemas.microsoft.com/office/powerpoint/2010/main" val="27363194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153F43D-E050-4915-9230-5176B810AE09}" type="datetimeFigureOut">
              <a:rPr lang="en-US" smtClean="0"/>
              <a:t>7/22/16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EA725F-EE55-4287-BB2D-7C413E5690AB}" type="slidenum">
              <a:rPr lang="en-US" smtClean="0"/>
              <a:t>‹#›</a:t>
            </a:fld>
            <a:endParaRPr lang="en-US"/>
          </a:p>
        </p:txBody>
      </p:sp>
    </p:spTree>
    <p:extLst>
      <p:ext uri="{BB962C8B-B14F-4D97-AF65-F5344CB8AC3E}">
        <p14:creationId xmlns:p14="http://schemas.microsoft.com/office/powerpoint/2010/main" val="11911063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53F43D-E050-4915-9230-5176B810AE09}" type="datetimeFigureOut">
              <a:rPr lang="en-US" smtClean="0"/>
              <a:t>7/22/16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EA725F-EE55-4287-BB2D-7C413E5690AB}" type="slidenum">
              <a:rPr lang="en-US" smtClean="0"/>
              <a:t>‹#›</a:t>
            </a:fld>
            <a:endParaRPr lang="en-US"/>
          </a:p>
        </p:txBody>
      </p:sp>
    </p:spTree>
    <p:extLst>
      <p:ext uri="{BB962C8B-B14F-4D97-AF65-F5344CB8AC3E}">
        <p14:creationId xmlns:p14="http://schemas.microsoft.com/office/powerpoint/2010/main" val="37298138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153F43D-E050-4915-9230-5176B810AE09}" type="datetimeFigureOut">
              <a:rPr lang="en-US" smtClean="0"/>
              <a:t>7/22/16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EA725F-EE55-4287-BB2D-7C413E5690AB}" type="slidenum">
              <a:rPr lang="en-US" smtClean="0"/>
              <a:t>‹#›</a:t>
            </a:fld>
            <a:endParaRPr lang="en-US"/>
          </a:p>
        </p:txBody>
      </p:sp>
    </p:spTree>
    <p:extLst>
      <p:ext uri="{BB962C8B-B14F-4D97-AF65-F5344CB8AC3E}">
        <p14:creationId xmlns:p14="http://schemas.microsoft.com/office/powerpoint/2010/main" val="30077548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153F43D-E050-4915-9230-5176B810AE09}" type="datetimeFigureOut">
              <a:rPr lang="en-US" smtClean="0"/>
              <a:t>7/22/16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EA725F-EE55-4287-BB2D-7C413E5690AB}" type="slidenum">
              <a:rPr lang="en-US" smtClean="0"/>
              <a:t>‹#›</a:t>
            </a:fld>
            <a:endParaRPr lang="en-US"/>
          </a:p>
        </p:txBody>
      </p:sp>
    </p:spTree>
    <p:extLst>
      <p:ext uri="{BB962C8B-B14F-4D97-AF65-F5344CB8AC3E}">
        <p14:creationId xmlns:p14="http://schemas.microsoft.com/office/powerpoint/2010/main" val="31220482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53F43D-E050-4915-9230-5176B810AE09}" type="datetimeFigureOut">
              <a:rPr lang="en-US" smtClean="0"/>
              <a:t>7/22/16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EA725F-EE55-4287-BB2D-7C413E5690AB}" type="slidenum">
              <a:rPr lang="en-US" smtClean="0"/>
              <a:t>‹#›</a:t>
            </a:fld>
            <a:endParaRPr lang="en-US"/>
          </a:p>
        </p:txBody>
      </p:sp>
    </p:spTree>
    <p:extLst>
      <p:ext uri="{BB962C8B-B14F-4D97-AF65-F5344CB8AC3E}">
        <p14:creationId xmlns:p14="http://schemas.microsoft.com/office/powerpoint/2010/main" val="6801201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xml.rels><?xml version="1.0" encoding="UTF-8" standalone="yes"?>
<Relationships xmlns="http://schemas.openxmlformats.org/package/2006/relationships"><Relationship Id="rId11" Type="http://schemas.openxmlformats.org/officeDocument/2006/relationships/image" Target="../media/image10.png"/><Relationship Id="rId12"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 Id="rId10"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 Id="rId9" Type="http://schemas.openxmlformats.org/officeDocument/2006/relationships/image" Target="../media/image18.png"/><Relationship Id="rId10"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png"/><Relationship Id="rId9"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0.png"/><Relationship Id="rId5" Type="http://schemas.openxmlformats.org/officeDocument/2006/relationships/image" Target="../media/image27.png"/><Relationship Id="rId6" Type="http://schemas.microsoft.com/office/2007/relationships/hdphoto" Target="../media/hdphoto1.wdp"/><Relationship Id="rId7"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0.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10.png"/><Relationship Id="rId8"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86" y="0"/>
            <a:ext cx="12187113" cy="6860751"/>
          </a:xfrm>
          <a:prstGeom prst="rect">
            <a:avLst/>
          </a:prstGeom>
        </p:spPr>
      </p:pic>
      <p:sp>
        <p:nvSpPr>
          <p:cNvPr id="5" name="TextBox 4"/>
          <p:cNvSpPr txBox="1"/>
          <p:nvPr/>
        </p:nvSpPr>
        <p:spPr>
          <a:xfrm>
            <a:off x="1438102" y="4000172"/>
            <a:ext cx="9609513" cy="923330"/>
          </a:xfrm>
          <a:prstGeom prst="rect">
            <a:avLst/>
          </a:prstGeom>
          <a:noFill/>
        </p:spPr>
        <p:txBody>
          <a:bodyPr wrap="square" rtlCol="0">
            <a:spAutoFit/>
          </a:bodyPr>
          <a:lstStyle/>
          <a:p>
            <a:pPr algn="ctr"/>
            <a:r>
              <a:rPr lang="en-US" sz="5400" b="1" dirty="0" smtClean="0">
                <a:latin typeface="Montserrat" charset="0"/>
                <a:ea typeface="Montserrat" charset="0"/>
                <a:cs typeface="Montserrat" charset="0"/>
              </a:rPr>
              <a:t>What is Interlibrary Loan?</a:t>
            </a:r>
            <a:endParaRPr lang="en-US" sz="5400" b="1" dirty="0">
              <a:latin typeface="Montserrat" charset="0"/>
              <a:ea typeface="Montserrat" charset="0"/>
              <a:cs typeface="Montserrat" charset="0"/>
            </a:endParaRPr>
          </a:p>
        </p:txBody>
      </p:sp>
    </p:spTree>
    <p:extLst>
      <p:ext uri="{BB962C8B-B14F-4D97-AF65-F5344CB8AC3E}">
        <p14:creationId xmlns:p14="http://schemas.microsoft.com/office/powerpoint/2010/main" val="2363840355"/>
      </p:ext>
    </p:extLst>
  </p:cSld>
  <p:clrMapOvr>
    <a:masterClrMapping/>
  </p:clrMapOvr>
  <mc:AlternateContent xmlns:mc="http://schemas.openxmlformats.org/markup-compatibility/2006" xmlns:p14="http://schemas.microsoft.com/office/powerpoint/2010/main">
    <mc:Choice Requires="p14">
      <p:transition p14:dur="10" advClick="0" advTm="3000"/>
    </mc:Choice>
    <mc:Fallback xmlns="">
      <p:transition advClick="0" advTm="3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F4F4F"/>
        </a:soli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802456" y="-742950"/>
            <a:ext cx="8087995" cy="11105300"/>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t="4184" b="5825"/>
          <a:stretch/>
        </p:blipFill>
        <p:spPr>
          <a:xfrm>
            <a:off x="6944810" y="885825"/>
            <a:ext cx="5102984" cy="4161315"/>
          </a:xfrm>
          <a:prstGeom prst="rect">
            <a:avLst/>
          </a:prstGeom>
        </p:spPr>
      </p:pic>
      <p:pic>
        <p:nvPicPr>
          <p:cNvPr id="51" name="Picture 5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57811" y="1300163"/>
            <a:ext cx="4659342" cy="2721234"/>
          </a:xfrm>
          <a:prstGeom prst="rect">
            <a:avLst/>
          </a:prstGeom>
        </p:spPr>
      </p:pic>
      <p:grpSp>
        <p:nvGrpSpPr>
          <p:cNvPr id="57" name="Group 56"/>
          <p:cNvGrpSpPr/>
          <p:nvPr/>
        </p:nvGrpSpPr>
        <p:grpSpPr>
          <a:xfrm>
            <a:off x="7054316" y="1418966"/>
            <a:ext cx="4608107" cy="3840691"/>
            <a:chOff x="2417584" y="1419750"/>
            <a:chExt cx="5119461" cy="4444256"/>
          </a:xfrm>
        </p:grpSpPr>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r="12745" b="13026"/>
            <a:stretch/>
          </p:blipFill>
          <p:spPr>
            <a:xfrm>
              <a:off x="2417584" y="1419750"/>
              <a:ext cx="3636254" cy="2243595"/>
            </a:xfrm>
            <a:prstGeom prst="rect">
              <a:avLst/>
            </a:prstGeom>
          </p:spPr>
        </p:pic>
        <p:pic>
          <p:nvPicPr>
            <p:cNvPr id="5" name="Picture 4"/>
            <p:cNvPicPr>
              <a:picLocks noChangeAspect="1"/>
            </p:cNvPicPr>
            <p:nvPr/>
          </p:nvPicPr>
          <p:blipFill rotWithShape="1">
            <a:blip r:embed="rId7" cstate="print">
              <a:extLst>
                <a:ext uri="{28A0092B-C50C-407E-A947-70E740481C1C}">
                  <a14:useLocalDpi xmlns:a14="http://schemas.microsoft.com/office/drawing/2010/main" val="0"/>
                </a:ext>
              </a:extLst>
            </a:blip>
            <a:srcRect l="16677" t="60870" r="55957" b="11691"/>
            <a:stretch/>
          </p:blipFill>
          <p:spPr>
            <a:xfrm>
              <a:off x="4219002" y="2448991"/>
              <a:ext cx="3318043" cy="3415015"/>
            </a:xfrm>
            <a:prstGeom prst="rect">
              <a:avLst/>
            </a:prstGeom>
          </p:spPr>
        </p:pic>
        <p:pic>
          <p:nvPicPr>
            <p:cNvPr id="55" name="Picture 5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50654" y="3398226"/>
              <a:ext cx="3685998" cy="457572"/>
            </a:xfrm>
            <a:prstGeom prst="rect">
              <a:avLst/>
            </a:prstGeom>
          </p:spPr>
        </p:pic>
        <p:sp>
          <p:nvSpPr>
            <p:cNvPr id="48" name="&quot;No&quot; Symbol 47"/>
            <p:cNvSpPr/>
            <p:nvPr/>
          </p:nvSpPr>
          <p:spPr>
            <a:xfrm>
              <a:off x="4062198" y="2623242"/>
              <a:ext cx="2001115" cy="2307233"/>
            </a:xfrm>
            <a:prstGeom prst="noSmoking">
              <a:avLst/>
            </a:prstGeom>
            <a:solidFill>
              <a:srgbClr val="7B1042">
                <a:alpha val="53725"/>
              </a:srgbClr>
            </a:solidFill>
            <a:ln>
              <a:solidFill>
                <a:srgbClr val="7B1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4141400" y="512088"/>
            <a:ext cx="3542741" cy="9495137"/>
          </a:xfrm>
          <a:prstGeom prst="rect">
            <a:avLst/>
          </a:prstGeom>
        </p:spPr>
      </p:pic>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4117618" y="512088"/>
            <a:ext cx="3569150" cy="9565916"/>
          </a:xfrm>
          <a:prstGeom prst="rect">
            <a:avLst/>
          </a:prstGeom>
        </p:spPr>
      </p:pic>
      <p:grpSp>
        <p:nvGrpSpPr>
          <p:cNvPr id="19" name="Group 18"/>
          <p:cNvGrpSpPr/>
          <p:nvPr/>
        </p:nvGrpSpPr>
        <p:grpSpPr>
          <a:xfrm>
            <a:off x="144495" y="-674440"/>
            <a:ext cx="4471694" cy="11938971"/>
            <a:chOff x="176032" y="-676707"/>
            <a:chExt cx="4471694" cy="11938971"/>
          </a:xfrm>
        </p:grpSpPr>
        <p:pic>
          <p:nvPicPr>
            <p:cNvPr id="7" name="Picture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6584604" flipH="1">
              <a:off x="-425668" y="-75007"/>
              <a:ext cx="5288680" cy="4085279"/>
            </a:xfrm>
            <a:prstGeom prst="rect">
              <a:avLst/>
            </a:prstGeom>
          </p:spPr>
        </p:pic>
        <p:sp>
          <p:nvSpPr>
            <p:cNvPr id="10" name="TextBox 9"/>
            <p:cNvSpPr txBox="1"/>
            <p:nvPr/>
          </p:nvSpPr>
          <p:spPr>
            <a:xfrm rot="20581472" flipH="1">
              <a:off x="385770" y="320578"/>
              <a:ext cx="3774436" cy="1015663"/>
            </a:xfrm>
            <a:prstGeom prst="rect">
              <a:avLst/>
            </a:prstGeom>
            <a:noFill/>
          </p:spPr>
          <p:txBody>
            <a:bodyPr wrap="square" rtlCol="0">
              <a:spAutoFit/>
            </a:bodyPr>
            <a:lstStyle/>
            <a:p>
              <a:r>
                <a:rPr lang="en-US" sz="6000" dirty="0" smtClean="0">
                  <a:latin typeface="Raleway" charset="0"/>
                  <a:ea typeface="Raleway" charset="0"/>
                  <a:cs typeface="Raleway" charset="0"/>
                </a:rPr>
                <a:t>Try using</a:t>
              </a:r>
              <a:endParaRPr lang="en-US" sz="6000" dirty="0">
                <a:latin typeface="Raleway" charset="0"/>
                <a:ea typeface="Raleway" charset="0"/>
                <a:cs typeface="Raleway" charset="0"/>
              </a:endParaRPr>
            </a:p>
          </p:txBody>
        </p:sp>
        <p:pic>
          <p:nvPicPr>
            <p:cNvPr id="15" name="Picture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38214" y="2215067"/>
              <a:ext cx="3409512" cy="9047197"/>
            </a:xfrm>
            <a:prstGeom prst="rect">
              <a:avLst/>
            </a:prstGeom>
          </p:spPr>
        </p:pic>
      </p:grpSp>
      <p:sp>
        <p:nvSpPr>
          <p:cNvPr id="11" name="TextBox 10"/>
          <p:cNvSpPr txBox="1"/>
          <p:nvPr/>
        </p:nvSpPr>
        <p:spPr>
          <a:xfrm rot="20487361">
            <a:off x="68814" y="1187525"/>
            <a:ext cx="5543497" cy="1600438"/>
          </a:xfrm>
          <a:prstGeom prst="rect">
            <a:avLst/>
          </a:prstGeom>
          <a:noFill/>
        </p:spPr>
        <p:txBody>
          <a:bodyPr wrap="square" rtlCol="0">
            <a:spAutoFit/>
          </a:bodyPr>
          <a:lstStyle/>
          <a:p>
            <a:r>
              <a:rPr lang="en-US" sz="4400" dirty="0">
                <a:solidFill>
                  <a:srgbClr val="0F4A7C"/>
                </a:solidFill>
                <a:latin typeface="Riffic" charset="0"/>
                <a:ea typeface="Riffic" charset="0"/>
                <a:cs typeface="Riffic" charset="0"/>
              </a:rPr>
              <a:t>I</a:t>
            </a:r>
            <a:r>
              <a:rPr lang="en-US" sz="4400" dirty="0" smtClean="0">
                <a:solidFill>
                  <a:srgbClr val="0F4A7C"/>
                </a:solidFill>
                <a:latin typeface="Riffic" charset="0"/>
                <a:ea typeface="Riffic" charset="0"/>
                <a:cs typeface="Riffic" charset="0"/>
              </a:rPr>
              <a:t>nterlibrary </a:t>
            </a:r>
            <a:r>
              <a:rPr lang="en-US" sz="4400" dirty="0">
                <a:solidFill>
                  <a:srgbClr val="0F4A7C"/>
                </a:solidFill>
                <a:latin typeface="Riffic" charset="0"/>
                <a:ea typeface="Riffic" charset="0"/>
                <a:cs typeface="Riffic" charset="0"/>
              </a:rPr>
              <a:t>L</a:t>
            </a:r>
            <a:r>
              <a:rPr lang="en-US" sz="4400" dirty="0" smtClean="0">
                <a:solidFill>
                  <a:srgbClr val="0F4A7C"/>
                </a:solidFill>
                <a:latin typeface="Riffic" charset="0"/>
                <a:ea typeface="Riffic" charset="0"/>
                <a:cs typeface="Riffic" charset="0"/>
              </a:rPr>
              <a:t>oan!</a:t>
            </a:r>
            <a:endParaRPr lang="en-US" sz="4400" dirty="0">
              <a:solidFill>
                <a:srgbClr val="0F4A7C"/>
              </a:solidFill>
              <a:latin typeface="Riffic" charset="0"/>
              <a:ea typeface="Riffic" charset="0"/>
              <a:cs typeface="Riffic" charset="0"/>
            </a:endParaRPr>
          </a:p>
          <a:p>
            <a:endParaRPr lang="en-US" sz="5400" dirty="0">
              <a:solidFill>
                <a:schemeClr val="accent2"/>
              </a:solidFill>
            </a:endParaRPr>
          </a:p>
        </p:txBody>
      </p:sp>
    </p:spTree>
    <p:extLst>
      <p:ext uri="{BB962C8B-B14F-4D97-AF65-F5344CB8AC3E}">
        <p14:creationId xmlns:p14="http://schemas.microsoft.com/office/powerpoint/2010/main" val="30353255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6250">
        <p15:prstTrans prst="airplane"/>
      </p:transition>
    </mc:Choice>
    <mc:Fallback xmlns="">
      <p:transition spd="slow" advClick="0" advTm="162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50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31" presetClass="entr" presetSubtype="0" fill="hold" nodeType="withEffect">
                                  <p:stCondLst>
                                    <p:cond delay="0"/>
                                  </p:stCondLst>
                                  <p:childTnLst>
                                    <p:set>
                                      <p:cBhvr>
                                        <p:cTn id="12" dur="1" fill="hold">
                                          <p:stCondLst>
                                            <p:cond delay="0"/>
                                          </p:stCondLst>
                                        </p:cTn>
                                        <p:tgtEl>
                                          <p:spTgt spid="57"/>
                                        </p:tgtEl>
                                        <p:attrNameLst>
                                          <p:attrName>style.visibility</p:attrName>
                                        </p:attrNameLst>
                                      </p:cBhvr>
                                      <p:to>
                                        <p:strVal val="visible"/>
                                      </p:to>
                                    </p:set>
                                    <p:anim calcmode="lin" valueType="num">
                                      <p:cBhvr>
                                        <p:cTn id="13" dur="1000" fill="hold"/>
                                        <p:tgtEl>
                                          <p:spTgt spid="57"/>
                                        </p:tgtEl>
                                        <p:attrNameLst>
                                          <p:attrName>ppt_w</p:attrName>
                                        </p:attrNameLst>
                                      </p:cBhvr>
                                      <p:tavLst>
                                        <p:tav tm="0">
                                          <p:val>
                                            <p:fltVal val="0"/>
                                          </p:val>
                                        </p:tav>
                                        <p:tav tm="100000">
                                          <p:val>
                                            <p:strVal val="#ppt_w"/>
                                          </p:val>
                                        </p:tav>
                                      </p:tavLst>
                                    </p:anim>
                                    <p:anim calcmode="lin" valueType="num">
                                      <p:cBhvr>
                                        <p:cTn id="14" dur="1000" fill="hold"/>
                                        <p:tgtEl>
                                          <p:spTgt spid="57"/>
                                        </p:tgtEl>
                                        <p:attrNameLst>
                                          <p:attrName>ppt_h</p:attrName>
                                        </p:attrNameLst>
                                      </p:cBhvr>
                                      <p:tavLst>
                                        <p:tav tm="0">
                                          <p:val>
                                            <p:fltVal val="0"/>
                                          </p:val>
                                        </p:tav>
                                        <p:tav tm="100000">
                                          <p:val>
                                            <p:strVal val="#ppt_h"/>
                                          </p:val>
                                        </p:tav>
                                      </p:tavLst>
                                    </p:anim>
                                    <p:anim calcmode="lin" valueType="num">
                                      <p:cBhvr>
                                        <p:cTn id="15" dur="1000" fill="hold"/>
                                        <p:tgtEl>
                                          <p:spTgt spid="57"/>
                                        </p:tgtEl>
                                        <p:attrNameLst>
                                          <p:attrName>style.rotation</p:attrName>
                                        </p:attrNameLst>
                                      </p:cBhvr>
                                      <p:tavLst>
                                        <p:tav tm="0">
                                          <p:val>
                                            <p:fltVal val="90"/>
                                          </p:val>
                                        </p:tav>
                                        <p:tav tm="100000">
                                          <p:val>
                                            <p:fltVal val="0"/>
                                          </p:val>
                                        </p:tav>
                                      </p:tavLst>
                                    </p:anim>
                                    <p:animEffect transition="in" filter="fade">
                                      <p:cBhvr>
                                        <p:cTn id="16" dur="1000"/>
                                        <p:tgtEl>
                                          <p:spTgt spid="57"/>
                                        </p:tgtEl>
                                      </p:cBhvr>
                                    </p:animEffect>
                                  </p:childTnLst>
                                </p:cTn>
                              </p:par>
                            </p:childTnLst>
                          </p:cTn>
                        </p:par>
                        <p:par>
                          <p:cTn id="17" fill="hold">
                            <p:stCondLst>
                              <p:cond delay="1500"/>
                            </p:stCondLst>
                            <p:childTnLst>
                              <p:par>
                                <p:cTn id="18" presetID="42" presetClass="entr" presetSubtype="0" fill="hold" nodeType="afterEffect">
                                  <p:stCondLst>
                                    <p:cond delay="700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childTnLst>
                          </p:cTn>
                        </p:par>
                        <p:par>
                          <p:cTn id="23" fill="hold">
                            <p:stCondLst>
                              <p:cond delay="9500"/>
                            </p:stCondLst>
                            <p:childTnLst>
                              <p:par>
                                <p:cTn id="24" presetID="1" presetClass="entr" presetSubtype="0" fill="hold" grpId="1" nodeType="afterEffect">
                                  <p:stCondLst>
                                    <p:cond delay="500"/>
                                  </p:stCondLst>
                                  <p:iterate type="lt">
                                    <p:tmAbs val="0"/>
                                  </p:iterate>
                                  <p:childTnLst>
                                    <p:set>
                                      <p:cBhvr>
                                        <p:cTn id="25" dur="1" fill="hold">
                                          <p:stCondLst>
                                            <p:cond delay="0"/>
                                          </p:stCondLst>
                                        </p:cTn>
                                        <p:tgtEl>
                                          <p:spTgt spid="11"/>
                                        </p:tgtEl>
                                        <p:attrNameLst>
                                          <p:attrName>style.visibility</p:attrName>
                                        </p:attrNameLst>
                                      </p:cBhvr>
                                      <p:to>
                                        <p:strVal val="visible"/>
                                      </p:to>
                                    </p:set>
                                  </p:childTnLst>
                                </p:cTn>
                              </p:par>
                              <p:par>
                                <p:cTn id="26" presetID="34" presetClass="emph" presetSubtype="0" fill="hold" grpId="0" nodeType="withEffect">
                                  <p:stCondLst>
                                    <p:cond delay="500"/>
                                  </p:stCondLst>
                                  <p:iterate type="lt">
                                    <p:tmPct val="10000"/>
                                  </p:iterate>
                                  <p:childTnLst>
                                    <p:animMotion origin="layout" path="M -2.70833E-6 -4.81481E-6 L -2.70833E-6 -0.07222 " pathEditMode="relative" rAng="0" ptsTypes="AA">
                                      <p:cBhvr>
                                        <p:cTn id="27" dur="250" accel="50000" decel="50000" autoRev="1" fill="hold">
                                          <p:stCondLst>
                                            <p:cond delay="0"/>
                                          </p:stCondLst>
                                        </p:cTn>
                                        <p:tgtEl>
                                          <p:spTgt spid="11"/>
                                        </p:tgtEl>
                                        <p:attrNameLst>
                                          <p:attrName>ppt_x</p:attrName>
                                          <p:attrName>ppt_y</p:attrName>
                                        </p:attrNameLst>
                                      </p:cBhvr>
                                      <p:rCtr x="0" y="-3611"/>
                                    </p:animMotion>
                                    <p:animRot by="1500000">
                                      <p:cBhvr>
                                        <p:cTn id="28" dur="125" fill="hold">
                                          <p:stCondLst>
                                            <p:cond delay="0"/>
                                          </p:stCondLst>
                                        </p:cTn>
                                        <p:tgtEl>
                                          <p:spTgt spid="11"/>
                                        </p:tgtEl>
                                        <p:attrNameLst>
                                          <p:attrName>r</p:attrName>
                                        </p:attrNameLst>
                                      </p:cBhvr>
                                    </p:animRot>
                                    <p:animRot by="-1500000">
                                      <p:cBhvr>
                                        <p:cTn id="29" dur="125" fill="hold">
                                          <p:stCondLst>
                                            <p:cond delay="125"/>
                                          </p:stCondLst>
                                        </p:cTn>
                                        <p:tgtEl>
                                          <p:spTgt spid="11"/>
                                        </p:tgtEl>
                                        <p:attrNameLst>
                                          <p:attrName>r</p:attrName>
                                        </p:attrNameLst>
                                      </p:cBhvr>
                                    </p:animRot>
                                    <p:animRot by="-1500000">
                                      <p:cBhvr>
                                        <p:cTn id="30" dur="125" fill="hold">
                                          <p:stCondLst>
                                            <p:cond delay="250"/>
                                          </p:stCondLst>
                                        </p:cTn>
                                        <p:tgtEl>
                                          <p:spTgt spid="11"/>
                                        </p:tgtEl>
                                        <p:attrNameLst>
                                          <p:attrName>r</p:attrName>
                                        </p:attrNameLst>
                                      </p:cBhvr>
                                    </p:animRot>
                                    <p:animRot by="1500000">
                                      <p:cBhvr>
                                        <p:cTn id="31" dur="125" fill="hold">
                                          <p:stCondLst>
                                            <p:cond delay="375"/>
                                          </p:stCondLst>
                                        </p:cTn>
                                        <p:tgtEl>
                                          <p:spTgt spid="11"/>
                                        </p:tgtEl>
                                        <p:attrNameLst>
                                          <p:attrName>r</p:attrName>
                                        </p:attrNameLst>
                                      </p:cBhvr>
                                    </p:animRot>
                                  </p:childTnLst>
                                </p:cTn>
                              </p:par>
                            </p:childTnLst>
                          </p:cTn>
                        </p:par>
                        <p:par>
                          <p:cTn id="32" fill="hold">
                            <p:stCondLst>
                              <p:cond delay="11300"/>
                            </p:stCondLst>
                            <p:childTnLst>
                              <p:par>
                                <p:cTn id="33" presetID="1" presetClass="entr" presetSubtype="0" fill="hold" nodeType="afterEffect">
                                  <p:stCondLst>
                                    <p:cond delay="100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F4F4F"/>
        </a:solidFill>
        <a:effectLst/>
      </p:bgPr>
    </p:bg>
    <p:spTree>
      <p:nvGrpSpPr>
        <p:cNvPr id="1" name=""/>
        <p:cNvGrpSpPr/>
        <p:nvPr/>
      </p:nvGrpSpPr>
      <p:grpSpPr>
        <a:xfrm>
          <a:off x="0" y="0"/>
          <a:ext cx="0" cy="0"/>
          <a:chOff x="0" y="0"/>
          <a:chExt cx="0" cy="0"/>
        </a:xfrm>
      </p:grpSpPr>
      <p:grpSp>
        <p:nvGrpSpPr>
          <p:cNvPr id="17" name="Group 16"/>
          <p:cNvGrpSpPr/>
          <p:nvPr/>
        </p:nvGrpSpPr>
        <p:grpSpPr>
          <a:xfrm>
            <a:off x="-620509" y="-3498279"/>
            <a:ext cx="13271500" cy="4867852"/>
            <a:chOff x="1206084" y="-170121"/>
            <a:chExt cx="12831061" cy="4867852"/>
          </a:xfrm>
        </p:grpSpPr>
        <p:sp>
          <p:nvSpPr>
            <p:cNvPr id="15" name="Freeform 14"/>
            <p:cNvSpPr/>
            <p:nvPr/>
          </p:nvSpPr>
          <p:spPr>
            <a:xfrm flipH="1" flipV="1">
              <a:off x="1206084" y="-170121"/>
              <a:ext cx="12831061" cy="4867852"/>
            </a:xfrm>
            <a:custGeom>
              <a:avLst/>
              <a:gdLst>
                <a:gd name="connsiteX0" fmla="*/ 4373990 w 11317490"/>
                <a:gd name="connsiteY0" fmla="*/ 2027858 h 4844500"/>
                <a:gd name="connsiteX1" fmla="*/ 4363466 w 11317490"/>
                <a:gd name="connsiteY1" fmla="*/ 2044150 h 4844500"/>
                <a:gd name="connsiteX2" fmla="*/ 4373990 w 11317490"/>
                <a:gd name="connsiteY2" fmla="*/ 2044150 h 4844500"/>
                <a:gd name="connsiteX3" fmla="*/ 5518219 w 11317490"/>
                <a:gd name="connsiteY3" fmla="*/ 0 h 4844500"/>
                <a:gd name="connsiteX4" fmla="*/ 6118959 w 11317490"/>
                <a:gd name="connsiteY4" fmla="*/ 189395 h 4844500"/>
                <a:gd name="connsiteX5" fmla="*/ 6232121 w 11317490"/>
                <a:gd name="connsiteY5" fmla="*/ 286431 h 4844500"/>
                <a:gd name="connsiteX6" fmla="*/ 6284678 w 11317490"/>
                <a:gd name="connsiteY6" fmla="*/ 257904 h 4844500"/>
                <a:gd name="connsiteX7" fmla="*/ 6462641 w 11317490"/>
                <a:gd name="connsiteY7" fmla="*/ 221975 h 4844500"/>
                <a:gd name="connsiteX8" fmla="*/ 6883912 w 11317490"/>
                <a:gd name="connsiteY8" fmla="*/ 501212 h 4844500"/>
                <a:gd name="connsiteX9" fmla="*/ 6906229 w 11317490"/>
                <a:gd name="connsiteY9" fmla="*/ 573105 h 4844500"/>
                <a:gd name="connsiteX10" fmla="*/ 6944066 w 11317490"/>
                <a:gd name="connsiteY10" fmla="*/ 571500 h 4844500"/>
                <a:gd name="connsiteX11" fmla="*/ 7680181 w 11317490"/>
                <a:gd name="connsiteY11" fmla="*/ 863190 h 4844500"/>
                <a:gd name="connsiteX12" fmla="*/ 7706659 w 11317490"/>
                <a:gd name="connsiteY12" fmla="*/ 894483 h 4844500"/>
                <a:gd name="connsiteX13" fmla="*/ 7723183 w 11317490"/>
                <a:gd name="connsiteY13" fmla="*/ 888840 h 4844500"/>
                <a:gd name="connsiteX14" fmla="*/ 7770466 w 11317490"/>
                <a:gd name="connsiteY14" fmla="*/ 883597 h 4844500"/>
                <a:gd name="connsiteX15" fmla="*/ 7936365 w 11317490"/>
                <a:gd name="connsiteY15" fmla="*/ 959186 h 4844500"/>
                <a:gd name="connsiteX16" fmla="*/ 7962686 w 11317490"/>
                <a:gd name="connsiteY16" fmla="*/ 1002129 h 4844500"/>
                <a:gd name="connsiteX17" fmla="*/ 8050696 w 11317490"/>
                <a:gd name="connsiteY17" fmla="*/ 974809 h 4844500"/>
                <a:gd name="connsiteX18" fmla="*/ 8199091 w 11317490"/>
                <a:gd name="connsiteY18" fmla="*/ 959850 h 4844500"/>
                <a:gd name="connsiteX19" fmla="*/ 8809663 w 11317490"/>
                <a:gd name="connsiteY19" fmla="*/ 1284489 h 4844500"/>
                <a:gd name="connsiteX20" fmla="*/ 8825441 w 11317490"/>
                <a:gd name="connsiteY20" fmla="*/ 1313558 h 4844500"/>
                <a:gd name="connsiteX21" fmla="*/ 8837880 w 11317490"/>
                <a:gd name="connsiteY21" fmla="*/ 1311963 h 4844500"/>
                <a:gd name="connsiteX22" fmla="*/ 8935416 w 11317490"/>
                <a:gd name="connsiteY22" fmla="*/ 1307825 h 4844500"/>
                <a:gd name="connsiteX23" fmla="*/ 9823197 w 11317490"/>
                <a:gd name="connsiteY23" fmla="*/ 1815467 h 4844500"/>
                <a:gd name="connsiteX24" fmla="*/ 9828685 w 11317490"/>
                <a:gd name="connsiteY24" fmla="*/ 1830993 h 4844500"/>
                <a:gd name="connsiteX25" fmla="*/ 9869207 w 11317490"/>
                <a:gd name="connsiteY25" fmla="*/ 1817156 h 4844500"/>
                <a:gd name="connsiteX26" fmla="*/ 9916491 w 11317490"/>
                <a:gd name="connsiteY26" fmla="*/ 1811913 h 4844500"/>
                <a:gd name="connsiteX27" fmla="*/ 10082389 w 11317490"/>
                <a:gd name="connsiteY27" fmla="*/ 1887502 h 4844500"/>
                <a:gd name="connsiteX28" fmla="*/ 10131832 w 11317490"/>
                <a:gd name="connsiteY28" fmla="*/ 1968168 h 4844500"/>
                <a:gd name="connsiteX29" fmla="*/ 10194409 w 11317490"/>
                <a:gd name="connsiteY29" fmla="*/ 1976193 h 4844500"/>
                <a:gd name="connsiteX30" fmla="*/ 10956105 w 11317490"/>
                <a:gd name="connsiteY30" fmla="*/ 2761458 h 4844500"/>
                <a:gd name="connsiteX31" fmla="*/ 10947229 w 11317490"/>
                <a:gd name="connsiteY31" fmla="*/ 2835438 h 4844500"/>
                <a:gd name="connsiteX32" fmla="*/ 11317490 w 11317490"/>
                <a:gd name="connsiteY32" fmla="*/ 2835438 h 4844500"/>
                <a:gd name="connsiteX33" fmla="*/ 11317490 w 11317490"/>
                <a:gd name="connsiteY33" fmla="*/ 4844500 h 4844500"/>
                <a:gd name="connsiteX34" fmla="*/ 0 w 11317490"/>
                <a:gd name="connsiteY34" fmla="*/ 4844500 h 4844500"/>
                <a:gd name="connsiteX35" fmla="*/ 0 w 11317490"/>
                <a:gd name="connsiteY35" fmla="*/ 2835438 h 4844500"/>
                <a:gd name="connsiteX36" fmla="*/ 468500 w 11317490"/>
                <a:gd name="connsiteY36" fmla="*/ 2835438 h 4844500"/>
                <a:gd name="connsiteX37" fmla="*/ 486649 w 11317490"/>
                <a:gd name="connsiteY37" fmla="*/ 2684159 h 4844500"/>
                <a:gd name="connsiteX38" fmla="*/ 1421219 w 11317490"/>
                <a:gd name="connsiteY38" fmla="*/ 2044150 h 4844500"/>
                <a:gd name="connsiteX39" fmla="*/ 1792539 w 11317490"/>
                <a:gd name="connsiteY39" fmla="*/ 2107140 h 4844500"/>
                <a:gd name="connsiteX40" fmla="*/ 1848062 w 11317490"/>
                <a:gd name="connsiteY40" fmla="*/ 2132462 h 4844500"/>
                <a:gd name="connsiteX41" fmla="*/ 1903252 w 11317490"/>
                <a:gd name="connsiteY41" fmla="*/ 2086165 h 4844500"/>
                <a:gd name="connsiteX42" fmla="*/ 2303976 w 11317490"/>
                <a:gd name="connsiteY42" fmla="*/ 1961718 h 4844500"/>
                <a:gd name="connsiteX43" fmla="*/ 2354599 w 11317490"/>
                <a:gd name="connsiteY43" fmla="*/ 1964317 h 4844500"/>
                <a:gd name="connsiteX44" fmla="*/ 2362081 w 11317490"/>
                <a:gd name="connsiteY44" fmla="*/ 1927257 h 4844500"/>
                <a:gd name="connsiteX45" fmla="*/ 2583271 w 11317490"/>
                <a:gd name="connsiteY45" fmla="*/ 1706068 h 4844500"/>
                <a:gd name="connsiteX46" fmla="*/ 2604141 w 11317490"/>
                <a:gd name="connsiteY46" fmla="*/ 1699589 h 4844500"/>
                <a:gd name="connsiteX47" fmla="*/ 2595906 w 11317490"/>
                <a:gd name="connsiteY47" fmla="*/ 1630950 h 4844500"/>
                <a:gd name="connsiteX48" fmla="*/ 3549856 w 11317490"/>
                <a:gd name="connsiteY48" fmla="*/ 829400 h 4844500"/>
                <a:gd name="connsiteX49" fmla="*/ 3742110 w 11317490"/>
                <a:gd name="connsiteY49" fmla="*/ 845685 h 4844500"/>
                <a:gd name="connsiteX50" fmla="*/ 3825734 w 11317490"/>
                <a:gd name="connsiteY50" fmla="*/ 863751 h 4844500"/>
                <a:gd name="connsiteX51" fmla="*/ 3871596 w 11317490"/>
                <a:gd name="connsiteY51" fmla="*/ 825911 h 4844500"/>
                <a:gd name="connsiteX52" fmla="*/ 4046191 w 11317490"/>
                <a:gd name="connsiteY52" fmla="*/ 772580 h 4844500"/>
                <a:gd name="connsiteX53" fmla="*/ 4167742 w 11317490"/>
                <a:gd name="connsiteY53" fmla="*/ 797120 h 4844500"/>
                <a:gd name="connsiteX54" fmla="*/ 4187335 w 11317490"/>
                <a:gd name="connsiteY54" fmla="*/ 807755 h 4844500"/>
                <a:gd name="connsiteX55" fmla="*/ 4292759 w 11317490"/>
                <a:gd name="connsiteY55" fmla="*/ 712523 h 4844500"/>
                <a:gd name="connsiteX56" fmla="*/ 4577799 w 11317490"/>
                <a:gd name="connsiteY56" fmla="*/ 586459 h 4844500"/>
                <a:gd name="connsiteX57" fmla="*/ 4622163 w 11317490"/>
                <a:gd name="connsiteY57" fmla="*/ 579689 h 4844500"/>
                <a:gd name="connsiteX58" fmla="*/ 4648012 w 11317490"/>
                <a:gd name="connsiteY58" fmla="*/ 506560 h 4844500"/>
                <a:gd name="connsiteX59" fmla="*/ 5518219 w 11317490"/>
                <a:gd name="connsiteY59" fmla="*/ 0 h 4844500"/>
                <a:gd name="connsiteX0" fmla="*/ 4373990 w 11317490"/>
                <a:gd name="connsiteY0" fmla="*/ 2027858 h 4844500"/>
                <a:gd name="connsiteX1" fmla="*/ 4363466 w 11317490"/>
                <a:gd name="connsiteY1" fmla="*/ 2044150 h 4844500"/>
                <a:gd name="connsiteX2" fmla="*/ 4373990 w 11317490"/>
                <a:gd name="connsiteY2" fmla="*/ 2044150 h 4844500"/>
                <a:gd name="connsiteX3" fmla="*/ 4373990 w 11317490"/>
                <a:gd name="connsiteY3" fmla="*/ 2027858 h 4844500"/>
                <a:gd name="connsiteX4" fmla="*/ 5518219 w 11317490"/>
                <a:gd name="connsiteY4" fmla="*/ 0 h 4844500"/>
                <a:gd name="connsiteX5" fmla="*/ 6118959 w 11317490"/>
                <a:gd name="connsiteY5" fmla="*/ 189395 h 4844500"/>
                <a:gd name="connsiteX6" fmla="*/ 6232121 w 11317490"/>
                <a:gd name="connsiteY6" fmla="*/ 286431 h 4844500"/>
                <a:gd name="connsiteX7" fmla="*/ 6284678 w 11317490"/>
                <a:gd name="connsiteY7" fmla="*/ 257904 h 4844500"/>
                <a:gd name="connsiteX8" fmla="*/ 6462641 w 11317490"/>
                <a:gd name="connsiteY8" fmla="*/ 221975 h 4844500"/>
                <a:gd name="connsiteX9" fmla="*/ 6883912 w 11317490"/>
                <a:gd name="connsiteY9" fmla="*/ 501212 h 4844500"/>
                <a:gd name="connsiteX10" fmla="*/ 6906229 w 11317490"/>
                <a:gd name="connsiteY10" fmla="*/ 573105 h 4844500"/>
                <a:gd name="connsiteX11" fmla="*/ 6944066 w 11317490"/>
                <a:gd name="connsiteY11" fmla="*/ 571500 h 4844500"/>
                <a:gd name="connsiteX12" fmla="*/ 7680181 w 11317490"/>
                <a:gd name="connsiteY12" fmla="*/ 863190 h 4844500"/>
                <a:gd name="connsiteX13" fmla="*/ 7706659 w 11317490"/>
                <a:gd name="connsiteY13" fmla="*/ 894483 h 4844500"/>
                <a:gd name="connsiteX14" fmla="*/ 7723183 w 11317490"/>
                <a:gd name="connsiteY14" fmla="*/ 888840 h 4844500"/>
                <a:gd name="connsiteX15" fmla="*/ 7770466 w 11317490"/>
                <a:gd name="connsiteY15" fmla="*/ 883597 h 4844500"/>
                <a:gd name="connsiteX16" fmla="*/ 7936365 w 11317490"/>
                <a:gd name="connsiteY16" fmla="*/ 959186 h 4844500"/>
                <a:gd name="connsiteX17" fmla="*/ 7962686 w 11317490"/>
                <a:gd name="connsiteY17" fmla="*/ 1002129 h 4844500"/>
                <a:gd name="connsiteX18" fmla="*/ 8050696 w 11317490"/>
                <a:gd name="connsiteY18" fmla="*/ 974809 h 4844500"/>
                <a:gd name="connsiteX19" fmla="*/ 8199091 w 11317490"/>
                <a:gd name="connsiteY19" fmla="*/ 959850 h 4844500"/>
                <a:gd name="connsiteX20" fmla="*/ 8809663 w 11317490"/>
                <a:gd name="connsiteY20" fmla="*/ 1284489 h 4844500"/>
                <a:gd name="connsiteX21" fmla="*/ 8825441 w 11317490"/>
                <a:gd name="connsiteY21" fmla="*/ 1313558 h 4844500"/>
                <a:gd name="connsiteX22" fmla="*/ 8837880 w 11317490"/>
                <a:gd name="connsiteY22" fmla="*/ 1311963 h 4844500"/>
                <a:gd name="connsiteX23" fmla="*/ 8935416 w 11317490"/>
                <a:gd name="connsiteY23" fmla="*/ 1307825 h 4844500"/>
                <a:gd name="connsiteX24" fmla="*/ 9823197 w 11317490"/>
                <a:gd name="connsiteY24" fmla="*/ 1815467 h 4844500"/>
                <a:gd name="connsiteX25" fmla="*/ 9828685 w 11317490"/>
                <a:gd name="connsiteY25" fmla="*/ 1830993 h 4844500"/>
                <a:gd name="connsiteX26" fmla="*/ 9869207 w 11317490"/>
                <a:gd name="connsiteY26" fmla="*/ 1817156 h 4844500"/>
                <a:gd name="connsiteX27" fmla="*/ 9916491 w 11317490"/>
                <a:gd name="connsiteY27" fmla="*/ 1811913 h 4844500"/>
                <a:gd name="connsiteX28" fmla="*/ 10082389 w 11317490"/>
                <a:gd name="connsiteY28" fmla="*/ 1887502 h 4844500"/>
                <a:gd name="connsiteX29" fmla="*/ 10131832 w 11317490"/>
                <a:gd name="connsiteY29" fmla="*/ 1968168 h 4844500"/>
                <a:gd name="connsiteX30" fmla="*/ 10194409 w 11317490"/>
                <a:gd name="connsiteY30" fmla="*/ 1976193 h 4844500"/>
                <a:gd name="connsiteX31" fmla="*/ 10956105 w 11317490"/>
                <a:gd name="connsiteY31" fmla="*/ 2761458 h 4844500"/>
                <a:gd name="connsiteX32" fmla="*/ 10947229 w 11317490"/>
                <a:gd name="connsiteY32" fmla="*/ 2835438 h 4844500"/>
                <a:gd name="connsiteX33" fmla="*/ 11317490 w 11317490"/>
                <a:gd name="connsiteY33" fmla="*/ 2835438 h 4844500"/>
                <a:gd name="connsiteX34" fmla="*/ 11317490 w 11317490"/>
                <a:gd name="connsiteY34" fmla="*/ 4844500 h 4844500"/>
                <a:gd name="connsiteX35" fmla="*/ 0 w 11317490"/>
                <a:gd name="connsiteY35" fmla="*/ 4844500 h 4844500"/>
                <a:gd name="connsiteX36" fmla="*/ 554182 w 11317490"/>
                <a:gd name="connsiteY36" fmla="*/ 3183301 h 4844500"/>
                <a:gd name="connsiteX37" fmla="*/ 468500 w 11317490"/>
                <a:gd name="connsiteY37" fmla="*/ 2835438 h 4844500"/>
                <a:gd name="connsiteX38" fmla="*/ 486649 w 11317490"/>
                <a:gd name="connsiteY38" fmla="*/ 2684159 h 4844500"/>
                <a:gd name="connsiteX39" fmla="*/ 1421219 w 11317490"/>
                <a:gd name="connsiteY39" fmla="*/ 2044150 h 4844500"/>
                <a:gd name="connsiteX40" fmla="*/ 1792539 w 11317490"/>
                <a:gd name="connsiteY40" fmla="*/ 2107140 h 4844500"/>
                <a:gd name="connsiteX41" fmla="*/ 1848062 w 11317490"/>
                <a:gd name="connsiteY41" fmla="*/ 2132462 h 4844500"/>
                <a:gd name="connsiteX42" fmla="*/ 1903252 w 11317490"/>
                <a:gd name="connsiteY42" fmla="*/ 2086165 h 4844500"/>
                <a:gd name="connsiteX43" fmla="*/ 2303976 w 11317490"/>
                <a:gd name="connsiteY43" fmla="*/ 1961718 h 4844500"/>
                <a:gd name="connsiteX44" fmla="*/ 2354599 w 11317490"/>
                <a:gd name="connsiteY44" fmla="*/ 1964317 h 4844500"/>
                <a:gd name="connsiteX45" fmla="*/ 2362081 w 11317490"/>
                <a:gd name="connsiteY45" fmla="*/ 1927257 h 4844500"/>
                <a:gd name="connsiteX46" fmla="*/ 2583271 w 11317490"/>
                <a:gd name="connsiteY46" fmla="*/ 1706068 h 4844500"/>
                <a:gd name="connsiteX47" fmla="*/ 2604141 w 11317490"/>
                <a:gd name="connsiteY47" fmla="*/ 1699589 h 4844500"/>
                <a:gd name="connsiteX48" fmla="*/ 2595906 w 11317490"/>
                <a:gd name="connsiteY48" fmla="*/ 1630950 h 4844500"/>
                <a:gd name="connsiteX49" fmla="*/ 3549856 w 11317490"/>
                <a:gd name="connsiteY49" fmla="*/ 829400 h 4844500"/>
                <a:gd name="connsiteX50" fmla="*/ 3742110 w 11317490"/>
                <a:gd name="connsiteY50" fmla="*/ 845685 h 4844500"/>
                <a:gd name="connsiteX51" fmla="*/ 3825734 w 11317490"/>
                <a:gd name="connsiteY51" fmla="*/ 863751 h 4844500"/>
                <a:gd name="connsiteX52" fmla="*/ 3871596 w 11317490"/>
                <a:gd name="connsiteY52" fmla="*/ 825911 h 4844500"/>
                <a:gd name="connsiteX53" fmla="*/ 4046191 w 11317490"/>
                <a:gd name="connsiteY53" fmla="*/ 772580 h 4844500"/>
                <a:gd name="connsiteX54" fmla="*/ 4167742 w 11317490"/>
                <a:gd name="connsiteY54" fmla="*/ 797120 h 4844500"/>
                <a:gd name="connsiteX55" fmla="*/ 4187335 w 11317490"/>
                <a:gd name="connsiteY55" fmla="*/ 807755 h 4844500"/>
                <a:gd name="connsiteX56" fmla="*/ 4292759 w 11317490"/>
                <a:gd name="connsiteY56" fmla="*/ 712523 h 4844500"/>
                <a:gd name="connsiteX57" fmla="*/ 4577799 w 11317490"/>
                <a:gd name="connsiteY57" fmla="*/ 586459 h 4844500"/>
                <a:gd name="connsiteX58" fmla="*/ 4622163 w 11317490"/>
                <a:gd name="connsiteY58" fmla="*/ 579689 h 4844500"/>
                <a:gd name="connsiteX59" fmla="*/ 4648012 w 11317490"/>
                <a:gd name="connsiteY59" fmla="*/ 506560 h 4844500"/>
                <a:gd name="connsiteX60" fmla="*/ 5518219 w 11317490"/>
                <a:gd name="connsiteY60" fmla="*/ 0 h 4844500"/>
                <a:gd name="connsiteX0" fmla="*/ 3905490 w 10848990"/>
                <a:gd name="connsiteY0" fmla="*/ 2027858 h 4844500"/>
                <a:gd name="connsiteX1" fmla="*/ 3894966 w 10848990"/>
                <a:gd name="connsiteY1" fmla="*/ 2044150 h 4844500"/>
                <a:gd name="connsiteX2" fmla="*/ 3905490 w 10848990"/>
                <a:gd name="connsiteY2" fmla="*/ 2044150 h 4844500"/>
                <a:gd name="connsiteX3" fmla="*/ 3905490 w 10848990"/>
                <a:gd name="connsiteY3" fmla="*/ 2027858 h 4844500"/>
                <a:gd name="connsiteX4" fmla="*/ 5049719 w 10848990"/>
                <a:gd name="connsiteY4" fmla="*/ 0 h 4844500"/>
                <a:gd name="connsiteX5" fmla="*/ 5650459 w 10848990"/>
                <a:gd name="connsiteY5" fmla="*/ 189395 h 4844500"/>
                <a:gd name="connsiteX6" fmla="*/ 5763621 w 10848990"/>
                <a:gd name="connsiteY6" fmla="*/ 286431 h 4844500"/>
                <a:gd name="connsiteX7" fmla="*/ 5816178 w 10848990"/>
                <a:gd name="connsiteY7" fmla="*/ 257904 h 4844500"/>
                <a:gd name="connsiteX8" fmla="*/ 5994141 w 10848990"/>
                <a:gd name="connsiteY8" fmla="*/ 221975 h 4844500"/>
                <a:gd name="connsiteX9" fmla="*/ 6415412 w 10848990"/>
                <a:gd name="connsiteY9" fmla="*/ 501212 h 4844500"/>
                <a:gd name="connsiteX10" fmla="*/ 6437729 w 10848990"/>
                <a:gd name="connsiteY10" fmla="*/ 573105 h 4844500"/>
                <a:gd name="connsiteX11" fmla="*/ 6475566 w 10848990"/>
                <a:gd name="connsiteY11" fmla="*/ 571500 h 4844500"/>
                <a:gd name="connsiteX12" fmla="*/ 7211681 w 10848990"/>
                <a:gd name="connsiteY12" fmla="*/ 863190 h 4844500"/>
                <a:gd name="connsiteX13" fmla="*/ 7238159 w 10848990"/>
                <a:gd name="connsiteY13" fmla="*/ 894483 h 4844500"/>
                <a:gd name="connsiteX14" fmla="*/ 7254683 w 10848990"/>
                <a:gd name="connsiteY14" fmla="*/ 888840 h 4844500"/>
                <a:gd name="connsiteX15" fmla="*/ 7301966 w 10848990"/>
                <a:gd name="connsiteY15" fmla="*/ 883597 h 4844500"/>
                <a:gd name="connsiteX16" fmla="*/ 7467865 w 10848990"/>
                <a:gd name="connsiteY16" fmla="*/ 959186 h 4844500"/>
                <a:gd name="connsiteX17" fmla="*/ 7494186 w 10848990"/>
                <a:gd name="connsiteY17" fmla="*/ 1002129 h 4844500"/>
                <a:gd name="connsiteX18" fmla="*/ 7582196 w 10848990"/>
                <a:gd name="connsiteY18" fmla="*/ 974809 h 4844500"/>
                <a:gd name="connsiteX19" fmla="*/ 7730591 w 10848990"/>
                <a:gd name="connsiteY19" fmla="*/ 959850 h 4844500"/>
                <a:gd name="connsiteX20" fmla="*/ 8341163 w 10848990"/>
                <a:gd name="connsiteY20" fmla="*/ 1284489 h 4844500"/>
                <a:gd name="connsiteX21" fmla="*/ 8356941 w 10848990"/>
                <a:gd name="connsiteY21" fmla="*/ 1313558 h 4844500"/>
                <a:gd name="connsiteX22" fmla="*/ 8369380 w 10848990"/>
                <a:gd name="connsiteY22" fmla="*/ 1311963 h 4844500"/>
                <a:gd name="connsiteX23" fmla="*/ 8466916 w 10848990"/>
                <a:gd name="connsiteY23" fmla="*/ 1307825 h 4844500"/>
                <a:gd name="connsiteX24" fmla="*/ 9354697 w 10848990"/>
                <a:gd name="connsiteY24" fmla="*/ 1815467 h 4844500"/>
                <a:gd name="connsiteX25" fmla="*/ 9360185 w 10848990"/>
                <a:gd name="connsiteY25" fmla="*/ 1830993 h 4844500"/>
                <a:gd name="connsiteX26" fmla="*/ 9400707 w 10848990"/>
                <a:gd name="connsiteY26" fmla="*/ 1817156 h 4844500"/>
                <a:gd name="connsiteX27" fmla="*/ 9447991 w 10848990"/>
                <a:gd name="connsiteY27" fmla="*/ 1811913 h 4844500"/>
                <a:gd name="connsiteX28" fmla="*/ 9613889 w 10848990"/>
                <a:gd name="connsiteY28" fmla="*/ 1887502 h 4844500"/>
                <a:gd name="connsiteX29" fmla="*/ 9663332 w 10848990"/>
                <a:gd name="connsiteY29" fmla="*/ 1968168 h 4844500"/>
                <a:gd name="connsiteX30" fmla="*/ 9725909 w 10848990"/>
                <a:gd name="connsiteY30" fmla="*/ 1976193 h 4844500"/>
                <a:gd name="connsiteX31" fmla="*/ 10487605 w 10848990"/>
                <a:gd name="connsiteY31" fmla="*/ 2761458 h 4844500"/>
                <a:gd name="connsiteX32" fmla="*/ 10478729 w 10848990"/>
                <a:gd name="connsiteY32" fmla="*/ 2835438 h 4844500"/>
                <a:gd name="connsiteX33" fmla="*/ 10848990 w 10848990"/>
                <a:gd name="connsiteY33" fmla="*/ 2835438 h 4844500"/>
                <a:gd name="connsiteX34" fmla="*/ 10848990 w 10848990"/>
                <a:gd name="connsiteY34" fmla="*/ 4844500 h 4844500"/>
                <a:gd name="connsiteX35" fmla="*/ 59293 w 10848990"/>
                <a:gd name="connsiteY35" fmla="*/ 4820509 h 4844500"/>
                <a:gd name="connsiteX36" fmla="*/ 85682 w 10848990"/>
                <a:gd name="connsiteY36" fmla="*/ 3183301 h 4844500"/>
                <a:gd name="connsiteX37" fmla="*/ 0 w 10848990"/>
                <a:gd name="connsiteY37" fmla="*/ 2835438 h 4844500"/>
                <a:gd name="connsiteX38" fmla="*/ 18149 w 10848990"/>
                <a:gd name="connsiteY38" fmla="*/ 2684159 h 4844500"/>
                <a:gd name="connsiteX39" fmla="*/ 952719 w 10848990"/>
                <a:gd name="connsiteY39" fmla="*/ 2044150 h 4844500"/>
                <a:gd name="connsiteX40" fmla="*/ 1324039 w 10848990"/>
                <a:gd name="connsiteY40" fmla="*/ 2107140 h 4844500"/>
                <a:gd name="connsiteX41" fmla="*/ 1379562 w 10848990"/>
                <a:gd name="connsiteY41" fmla="*/ 2132462 h 4844500"/>
                <a:gd name="connsiteX42" fmla="*/ 1434752 w 10848990"/>
                <a:gd name="connsiteY42" fmla="*/ 2086165 h 4844500"/>
                <a:gd name="connsiteX43" fmla="*/ 1835476 w 10848990"/>
                <a:gd name="connsiteY43" fmla="*/ 1961718 h 4844500"/>
                <a:gd name="connsiteX44" fmla="*/ 1886099 w 10848990"/>
                <a:gd name="connsiteY44" fmla="*/ 1964317 h 4844500"/>
                <a:gd name="connsiteX45" fmla="*/ 1893581 w 10848990"/>
                <a:gd name="connsiteY45" fmla="*/ 1927257 h 4844500"/>
                <a:gd name="connsiteX46" fmla="*/ 2114771 w 10848990"/>
                <a:gd name="connsiteY46" fmla="*/ 1706068 h 4844500"/>
                <a:gd name="connsiteX47" fmla="*/ 2135641 w 10848990"/>
                <a:gd name="connsiteY47" fmla="*/ 1699589 h 4844500"/>
                <a:gd name="connsiteX48" fmla="*/ 2127406 w 10848990"/>
                <a:gd name="connsiteY48" fmla="*/ 1630950 h 4844500"/>
                <a:gd name="connsiteX49" fmla="*/ 3081356 w 10848990"/>
                <a:gd name="connsiteY49" fmla="*/ 829400 h 4844500"/>
                <a:gd name="connsiteX50" fmla="*/ 3273610 w 10848990"/>
                <a:gd name="connsiteY50" fmla="*/ 845685 h 4844500"/>
                <a:gd name="connsiteX51" fmla="*/ 3357234 w 10848990"/>
                <a:gd name="connsiteY51" fmla="*/ 863751 h 4844500"/>
                <a:gd name="connsiteX52" fmla="*/ 3403096 w 10848990"/>
                <a:gd name="connsiteY52" fmla="*/ 825911 h 4844500"/>
                <a:gd name="connsiteX53" fmla="*/ 3577691 w 10848990"/>
                <a:gd name="connsiteY53" fmla="*/ 772580 h 4844500"/>
                <a:gd name="connsiteX54" fmla="*/ 3699242 w 10848990"/>
                <a:gd name="connsiteY54" fmla="*/ 797120 h 4844500"/>
                <a:gd name="connsiteX55" fmla="*/ 3718835 w 10848990"/>
                <a:gd name="connsiteY55" fmla="*/ 807755 h 4844500"/>
                <a:gd name="connsiteX56" fmla="*/ 3824259 w 10848990"/>
                <a:gd name="connsiteY56" fmla="*/ 712523 h 4844500"/>
                <a:gd name="connsiteX57" fmla="*/ 4109299 w 10848990"/>
                <a:gd name="connsiteY57" fmla="*/ 586459 h 4844500"/>
                <a:gd name="connsiteX58" fmla="*/ 4153663 w 10848990"/>
                <a:gd name="connsiteY58" fmla="*/ 579689 h 4844500"/>
                <a:gd name="connsiteX59" fmla="*/ 4179512 w 10848990"/>
                <a:gd name="connsiteY59" fmla="*/ 506560 h 4844500"/>
                <a:gd name="connsiteX60" fmla="*/ 5049719 w 10848990"/>
                <a:gd name="connsiteY60" fmla="*/ 0 h 484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0848990" h="4844500">
                  <a:moveTo>
                    <a:pt x="3905490" y="2027858"/>
                  </a:moveTo>
                  <a:lnTo>
                    <a:pt x="3894966" y="2044150"/>
                  </a:lnTo>
                  <a:lnTo>
                    <a:pt x="3905490" y="2044150"/>
                  </a:lnTo>
                  <a:lnTo>
                    <a:pt x="3905490" y="2027858"/>
                  </a:lnTo>
                  <a:close/>
                  <a:moveTo>
                    <a:pt x="5049719" y="0"/>
                  </a:moveTo>
                  <a:cubicBezTo>
                    <a:pt x="5277913" y="0"/>
                    <a:pt x="5487206" y="71076"/>
                    <a:pt x="5650459" y="189395"/>
                  </a:cubicBezTo>
                  <a:lnTo>
                    <a:pt x="5763621" y="286431"/>
                  </a:lnTo>
                  <a:lnTo>
                    <a:pt x="5816178" y="257904"/>
                  </a:lnTo>
                  <a:cubicBezTo>
                    <a:pt x="5870877" y="234768"/>
                    <a:pt x="5931015" y="221975"/>
                    <a:pt x="5994141" y="221975"/>
                  </a:cubicBezTo>
                  <a:cubicBezTo>
                    <a:pt x="6183520" y="221975"/>
                    <a:pt x="6346006" y="337116"/>
                    <a:pt x="6415412" y="501212"/>
                  </a:cubicBezTo>
                  <a:lnTo>
                    <a:pt x="6437729" y="573105"/>
                  </a:lnTo>
                  <a:lnTo>
                    <a:pt x="6475566" y="571500"/>
                  </a:lnTo>
                  <a:cubicBezTo>
                    <a:pt x="6771921" y="571500"/>
                    <a:pt x="7036712" y="685047"/>
                    <a:pt x="7211681" y="863190"/>
                  </a:cubicBezTo>
                  <a:lnTo>
                    <a:pt x="7238159" y="894483"/>
                  </a:lnTo>
                  <a:lnTo>
                    <a:pt x="7254683" y="888840"/>
                  </a:lnTo>
                  <a:cubicBezTo>
                    <a:pt x="7269956" y="885402"/>
                    <a:pt x="7285769" y="883597"/>
                    <a:pt x="7301966" y="883597"/>
                  </a:cubicBezTo>
                  <a:cubicBezTo>
                    <a:pt x="7366754" y="883597"/>
                    <a:pt x="7425408" y="912483"/>
                    <a:pt x="7467865" y="959186"/>
                  </a:cubicBezTo>
                  <a:lnTo>
                    <a:pt x="7494186" y="1002129"/>
                  </a:lnTo>
                  <a:lnTo>
                    <a:pt x="7582196" y="974809"/>
                  </a:lnTo>
                  <a:cubicBezTo>
                    <a:pt x="7630129" y="965001"/>
                    <a:pt x="7679759" y="959850"/>
                    <a:pt x="7730591" y="959850"/>
                  </a:cubicBezTo>
                  <a:cubicBezTo>
                    <a:pt x="7984754" y="959850"/>
                    <a:pt x="8208840" y="1088625"/>
                    <a:pt x="8341163" y="1284489"/>
                  </a:cubicBezTo>
                  <a:lnTo>
                    <a:pt x="8356941" y="1313558"/>
                  </a:lnTo>
                  <a:lnTo>
                    <a:pt x="8369380" y="1311963"/>
                  </a:lnTo>
                  <a:cubicBezTo>
                    <a:pt x="8401449" y="1309227"/>
                    <a:pt x="8433987" y="1307825"/>
                    <a:pt x="8466916" y="1307825"/>
                  </a:cubicBezTo>
                  <a:cubicBezTo>
                    <a:pt x="8870287" y="1307825"/>
                    <a:pt x="9215185" y="1518186"/>
                    <a:pt x="9354697" y="1815467"/>
                  </a:cubicBezTo>
                  <a:lnTo>
                    <a:pt x="9360185" y="1830993"/>
                  </a:lnTo>
                  <a:lnTo>
                    <a:pt x="9400707" y="1817156"/>
                  </a:lnTo>
                  <a:cubicBezTo>
                    <a:pt x="9415981" y="1813718"/>
                    <a:pt x="9431794" y="1811913"/>
                    <a:pt x="9447991" y="1811913"/>
                  </a:cubicBezTo>
                  <a:cubicBezTo>
                    <a:pt x="9512779" y="1811913"/>
                    <a:pt x="9571433" y="1840799"/>
                    <a:pt x="9613889" y="1887502"/>
                  </a:cubicBezTo>
                  <a:lnTo>
                    <a:pt x="9663332" y="1968168"/>
                  </a:lnTo>
                  <a:lnTo>
                    <a:pt x="9725909" y="1976193"/>
                  </a:lnTo>
                  <a:cubicBezTo>
                    <a:pt x="10160608" y="2050934"/>
                    <a:pt x="10487605" y="2374109"/>
                    <a:pt x="10487605" y="2761458"/>
                  </a:cubicBezTo>
                  <a:lnTo>
                    <a:pt x="10478729" y="2835438"/>
                  </a:lnTo>
                  <a:lnTo>
                    <a:pt x="10848990" y="2835438"/>
                  </a:lnTo>
                  <a:lnTo>
                    <a:pt x="10848990" y="4844500"/>
                  </a:lnTo>
                  <a:lnTo>
                    <a:pt x="59293" y="4820509"/>
                  </a:lnTo>
                  <a:lnTo>
                    <a:pt x="85682" y="3183301"/>
                  </a:lnTo>
                  <a:lnTo>
                    <a:pt x="0" y="2835438"/>
                  </a:lnTo>
                  <a:lnTo>
                    <a:pt x="18149" y="2684159"/>
                  </a:lnTo>
                  <a:cubicBezTo>
                    <a:pt x="107102" y="2318907"/>
                    <a:pt x="491723" y="2044150"/>
                    <a:pt x="952719" y="2044150"/>
                  </a:cubicBezTo>
                  <a:cubicBezTo>
                    <a:pt x="1084432" y="2044150"/>
                    <a:pt x="1209910" y="2066579"/>
                    <a:pt x="1324039" y="2107140"/>
                  </a:cubicBezTo>
                  <a:lnTo>
                    <a:pt x="1379562" y="2132462"/>
                  </a:lnTo>
                  <a:lnTo>
                    <a:pt x="1434752" y="2086165"/>
                  </a:lnTo>
                  <a:cubicBezTo>
                    <a:pt x="1549141" y="2007596"/>
                    <a:pt x="1687039" y="1961718"/>
                    <a:pt x="1835476" y="1961718"/>
                  </a:cubicBezTo>
                  <a:lnTo>
                    <a:pt x="1886099" y="1964317"/>
                  </a:lnTo>
                  <a:lnTo>
                    <a:pt x="1893581" y="1927257"/>
                  </a:lnTo>
                  <a:cubicBezTo>
                    <a:pt x="1935646" y="1827805"/>
                    <a:pt x="2015318" y="1748133"/>
                    <a:pt x="2114771" y="1706068"/>
                  </a:cubicBezTo>
                  <a:lnTo>
                    <a:pt x="2135641" y="1699589"/>
                  </a:lnTo>
                  <a:lnTo>
                    <a:pt x="2127406" y="1630950"/>
                  </a:lnTo>
                  <a:cubicBezTo>
                    <a:pt x="2127406" y="1188266"/>
                    <a:pt x="2554504" y="829400"/>
                    <a:pt x="3081356" y="829400"/>
                  </a:cubicBezTo>
                  <a:cubicBezTo>
                    <a:pt x="3147212" y="829400"/>
                    <a:pt x="3211510" y="835007"/>
                    <a:pt x="3273610" y="845685"/>
                  </a:cubicBezTo>
                  <a:lnTo>
                    <a:pt x="3357234" y="863751"/>
                  </a:lnTo>
                  <a:lnTo>
                    <a:pt x="3403096" y="825911"/>
                  </a:lnTo>
                  <a:cubicBezTo>
                    <a:pt x="3452935" y="792241"/>
                    <a:pt x="3513017" y="772580"/>
                    <a:pt x="3577691" y="772580"/>
                  </a:cubicBezTo>
                  <a:cubicBezTo>
                    <a:pt x="3620807" y="772580"/>
                    <a:pt x="3661882" y="781318"/>
                    <a:pt x="3699242" y="797120"/>
                  </a:cubicBezTo>
                  <a:lnTo>
                    <a:pt x="3718835" y="807755"/>
                  </a:lnTo>
                  <a:lnTo>
                    <a:pt x="3824259" y="712523"/>
                  </a:lnTo>
                  <a:cubicBezTo>
                    <a:pt x="3907710" y="651659"/>
                    <a:pt x="4004445" y="607916"/>
                    <a:pt x="4109299" y="586459"/>
                  </a:cubicBezTo>
                  <a:lnTo>
                    <a:pt x="4153663" y="579689"/>
                  </a:lnTo>
                  <a:lnTo>
                    <a:pt x="4179512" y="506560"/>
                  </a:lnTo>
                  <a:cubicBezTo>
                    <a:pt x="4322883" y="208876"/>
                    <a:pt x="4658525" y="0"/>
                    <a:pt x="504971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Oval 15"/>
            <p:cNvSpPr/>
            <p:nvPr/>
          </p:nvSpPr>
          <p:spPr>
            <a:xfrm>
              <a:off x="9055100" y="2457163"/>
              <a:ext cx="698500" cy="47653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7024" y="148855"/>
            <a:ext cx="5922342" cy="6932419"/>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55572" y="2139524"/>
            <a:ext cx="730103" cy="1092848"/>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62412" y="2572644"/>
            <a:ext cx="943568" cy="1412373"/>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59170" y="408051"/>
            <a:ext cx="844127" cy="1251868"/>
          </a:xfrm>
          <a:prstGeom prst="rect">
            <a:avLst/>
          </a:prstGeom>
        </p:spPr>
      </p:pic>
      <p:grpSp>
        <p:nvGrpSpPr>
          <p:cNvPr id="13" name="Group 12"/>
          <p:cNvGrpSpPr/>
          <p:nvPr/>
        </p:nvGrpSpPr>
        <p:grpSpPr>
          <a:xfrm>
            <a:off x="276447" y="3475740"/>
            <a:ext cx="5420744" cy="3615612"/>
            <a:chOff x="-679188" y="2376051"/>
            <a:chExt cx="3882119" cy="3096922"/>
          </a:xfrm>
        </p:grpSpPr>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9188" y="2376051"/>
              <a:ext cx="3304741" cy="3033576"/>
            </a:xfrm>
            <a:prstGeom prst="rect">
              <a:avLst/>
            </a:prstGeom>
          </p:spPr>
        </p:pic>
        <p:sp>
          <p:nvSpPr>
            <p:cNvPr id="18" name="TextBox 17"/>
            <p:cNvSpPr txBox="1"/>
            <p:nvPr/>
          </p:nvSpPr>
          <p:spPr>
            <a:xfrm>
              <a:off x="941402" y="3970320"/>
              <a:ext cx="2261529" cy="1502653"/>
            </a:xfrm>
            <a:prstGeom prst="rect">
              <a:avLst/>
            </a:prstGeom>
            <a:noFill/>
            <a:scene3d>
              <a:camera prst="perspectiveContrastingRightFacing"/>
              <a:lightRig rig="threePt" dir="t"/>
            </a:scene3d>
          </p:spPr>
          <p:txBody>
            <a:bodyPr wrap="square" rtlCol="0">
              <a:spAutoFit/>
            </a:bodyPr>
            <a:lstStyle/>
            <a:p>
              <a:r>
                <a:rPr lang="en-US" sz="3600" dirty="0" smtClean="0">
                  <a:latin typeface="Riffic" charset="0"/>
                  <a:ea typeface="Riffic" charset="0"/>
                  <a:cs typeface="Riffic" charset="0"/>
                </a:rPr>
                <a:t>OU Libraries</a:t>
              </a:r>
            </a:p>
            <a:p>
              <a:r>
                <a:rPr lang="en-US" sz="3600" dirty="0" smtClean="0">
                  <a:latin typeface="Riffic" charset="0"/>
                  <a:ea typeface="Riffic" charset="0"/>
                  <a:cs typeface="Riffic" charset="0"/>
                </a:rPr>
                <a:t>ILL Dept.</a:t>
              </a:r>
              <a:endParaRPr lang="en-US" sz="3600" dirty="0">
                <a:latin typeface="Riffic" charset="0"/>
                <a:ea typeface="Riffic" charset="0"/>
                <a:cs typeface="Riffic" charset="0"/>
              </a:endParaRPr>
            </a:p>
          </p:txBody>
        </p:sp>
      </p:grpSp>
      <p:grpSp>
        <p:nvGrpSpPr>
          <p:cNvPr id="19" name="Group 18"/>
          <p:cNvGrpSpPr/>
          <p:nvPr/>
        </p:nvGrpSpPr>
        <p:grpSpPr>
          <a:xfrm rot="20082290">
            <a:off x="-453035" y="2456965"/>
            <a:ext cx="6074000" cy="4553671"/>
            <a:chOff x="2155946" y="3354614"/>
            <a:chExt cx="4287617" cy="3449692"/>
          </a:xfrm>
        </p:grpSpPr>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517710">
              <a:off x="2155946" y="3354614"/>
              <a:ext cx="4287617" cy="3449692"/>
            </a:xfrm>
            <a:prstGeom prst="rect">
              <a:avLst/>
            </a:prstGeom>
          </p:spPr>
        </p:pic>
        <p:sp>
          <p:nvSpPr>
            <p:cNvPr id="14" name="TextBox 13"/>
            <p:cNvSpPr txBox="1"/>
            <p:nvPr/>
          </p:nvSpPr>
          <p:spPr>
            <a:xfrm rot="1314154">
              <a:off x="3785668" y="5833946"/>
              <a:ext cx="2035392" cy="909324"/>
            </a:xfrm>
            <a:prstGeom prst="rect">
              <a:avLst/>
            </a:prstGeom>
            <a:noFill/>
            <a:scene3d>
              <a:camera prst="perspectiveContrastingRightFacing"/>
              <a:lightRig rig="threePt" dir="t"/>
            </a:scene3d>
          </p:spPr>
          <p:txBody>
            <a:bodyPr wrap="square" rtlCol="0">
              <a:spAutoFit/>
            </a:bodyPr>
            <a:lstStyle/>
            <a:p>
              <a:r>
                <a:rPr lang="en-US" sz="3600" dirty="0" smtClean="0">
                  <a:latin typeface="Riffic" charset="0"/>
                  <a:ea typeface="Riffic" charset="0"/>
                  <a:cs typeface="Riffic" charset="0"/>
                </a:rPr>
                <a:t>OU Libraries</a:t>
              </a:r>
            </a:p>
            <a:p>
              <a:r>
                <a:rPr lang="en-US" sz="3600" dirty="0" smtClean="0">
                  <a:latin typeface="Riffic" charset="0"/>
                  <a:ea typeface="Riffic" charset="0"/>
                  <a:cs typeface="Riffic" charset="0"/>
                </a:rPr>
                <a:t>ILL Dept.</a:t>
              </a:r>
              <a:endParaRPr lang="en-US" sz="3600" dirty="0">
                <a:latin typeface="Riffic" charset="0"/>
                <a:ea typeface="Riffic" charset="0"/>
                <a:cs typeface="Riffic" charset="0"/>
              </a:endParaRPr>
            </a:p>
          </p:txBody>
        </p:sp>
      </p:grpSp>
      <p:pic>
        <p:nvPicPr>
          <p:cNvPr id="4" name="Picture 3"/>
          <p:cNvPicPr>
            <a:picLocks noChangeAspect="1"/>
          </p:cNvPicPr>
          <p:nvPr/>
        </p:nvPicPr>
        <p:blipFill rotWithShape="1">
          <a:blip r:embed="rId9" cstate="print">
            <a:extLst>
              <a:ext uri="{28A0092B-C50C-407E-A947-70E740481C1C}">
                <a14:useLocalDpi xmlns:a14="http://schemas.microsoft.com/office/drawing/2010/main" val="0"/>
              </a:ext>
            </a:extLst>
          </a:blip>
          <a:srcRect l="27942" t="26666" r="12594" b="3424"/>
          <a:stretch/>
        </p:blipFill>
        <p:spPr>
          <a:xfrm>
            <a:off x="1199211" y="-272259"/>
            <a:ext cx="3585497" cy="4092768"/>
          </a:xfrm>
          <a:prstGeom prst="rect">
            <a:avLst/>
          </a:prstGeom>
        </p:spPr>
      </p:pic>
      <p:pic>
        <p:nvPicPr>
          <p:cNvPr id="21" name="Picture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23144" y="940672"/>
            <a:ext cx="4416779" cy="10487438"/>
          </a:xfrm>
          <a:prstGeom prst="rect">
            <a:avLst/>
          </a:prstGeom>
        </p:spPr>
      </p:pic>
    </p:spTree>
    <p:extLst>
      <p:ext uri="{BB962C8B-B14F-4D97-AF65-F5344CB8AC3E}">
        <p14:creationId xmlns:p14="http://schemas.microsoft.com/office/powerpoint/2010/main" val="1518043220"/>
      </p:ext>
    </p:extLst>
  </p:cSld>
  <p:clrMapOvr>
    <a:masterClrMapping/>
  </p:clrMapOvr>
  <mc:AlternateContent xmlns:mc="http://schemas.openxmlformats.org/markup-compatibility/2006" xmlns:p14="http://schemas.microsoft.com/office/powerpoint/2010/main">
    <mc:Choice Requires="p14">
      <p:transition spd="slow" p14:dur="1400" advClick="0" advTm="8100">
        <p14:doors dir="vert"/>
      </p:transition>
    </mc:Choice>
    <mc:Fallback xmlns="">
      <p:transition spd="slow" advClick="0" advTm="81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0" fill="hold" nodeType="withEffect">
                                  <p:stCondLst>
                                    <p:cond delay="0"/>
                                  </p:stCondLst>
                                  <p:childTnLst>
                                    <p:animScale>
                                      <p:cBhvr>
                                        <p:cTn id="6" dur="5000" fill="hold"/>
                                        <p:tgtEl>
                                          <p:spTgt spid="17"/>
                                        </p:tgtEl>
                                      </p:cBhvr>
                                      <p:by x="150000" y="150000"/>
                                    </p:animScale>
                                  </p:childTnLst>
                                </p:cTn>
                              </p:par>
                              <p:par>
                                <p:cTn id="7" presetID="1" presetClass="entr" presetSubtype="0" fill="hold" nodeType="withEffect">
                                  <p:stCondLst>
                                    <p:cond delay="100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1000"/>
                                  </p:stCondLst>
                                  <p:childTnLst>
                                    <p:set>
                                      <p:cBhvr>
                                        <p:cTn id="10" dur="1" fill="hold">
                                          <p:stCondLst>
                                            <p:cond delay="0"/>
                                          </p:stCondLst>
                                        </p:cTn>
                                        <p:tgtEl>
                                          <p:spTgt spid="4"/>
                                        </p:tgtEl>
                                        <p:attrNameLst>
                                          <p:attrName>style.visibility</p:attrName>
                                        </p:attrNameLst>
                                      </p:cBhvr>
                                      <p:to>
                                        <p:strVal val="visible"/>
                                      </p:to>
                                    </p:set>
                                  </p:childTnLst>
                                </p:cTn>
                              </p:par>
                              <p:par>
                                <p:cTn id="11" presetID="23" presetClass="entr" presetSubtype="16" fill="hold" nodeType="withEffect">
                                  <p:stCondLst>
                                    <p:cond delay="2500"/>
                                  </p:stCondLst>
                                  <p:childTnLst>
                                    <p:set>
                                      <p:cBhvr>
                                        <p:cTn id="12" dur="1" fill="hold">
                                          <p:stCondLst>
                                            <p:cond delay="0"/>
                                          </p:stCondLst>
                                        </p:cTn>
                                        <p:tgtEl>
                                          <p:spTgt spid="7"/>
                                        </p:tgtEl>
                                        <p:attrNameLst>
                                          <p:attrName>style.visibility</p:attrName>
                                        </p:attrNameLst>
                                      </p:cBhvr>
                                      <p:to>
                                        <p:strVal val="visible"/>
                                      </p:to>
                                    </p:set>
                                    <p:anim calcmode="lin" valueType="num">
                                      <p:cBhvr>
                                        <p:cTn id="13" dur="250" fill="hold"/>
                                        <p:tgtEl>
                                          <p:spTgt spid="7"/>
                                        </p:tgtEl>
                                        <p:attrNameLst>
                                          <p:attrName>ppt_w</p:attrName>
                                        </p:attrNameLst>
                                      </p:cBhvr>
                                      <p:tavLst>
                                        <p:tav tm="0">
                                          <p:val>
                                            <p:fltVal val="0"/>
                                          </p:val>
                                        </p:tav>
                                        <p:tav tm="100000">
                                          <p:val>
                                            <p:strVal val="#ppt_w"/>
                                          </p:val>
                                        </p:tav>
                                      </p:tavLst>
                                    </p:anim>
                                    <p:anim calcmode="lin" valueType="num">
                                      <p:cBhvr>
                                        <p:cTn id="14" dur="250" fill="hold"/>
                                        <p:tgtEl>
                                          <p:spTgt spid="7"/>
                                        </p:tgtEl>
                                        <p:attrNameLst>
                                          <p:attrName>ppt_h</p:attrName>
                                        </p:attrNameLst>
                                      </p:cBhvr>
                                      <p:tavLst>
                                        <p:tav tm="0">
                                          <p:val>
                                            <p:fltVal val="0"/>
                                          </p:val>
                                        </p:tav>
                                        <p:tav tm="100000">
                                          <p:val>
                                            <p:strVal val="#ppt_h"/>
                                          </p:val>
                                        </p:tav>
                                      </p:tavLst>
                                    </p:anim>
                                  </p:childTnLst>
                                </p:cTn>
                              </p:par>
                              <p:par>
                                <p:cTn id="15" presetID="23" presetClass="entr" presetSubtype="16" fill="hold" nodeType="withEffect">
                                  <p:stCondLst>
                                    <p:cond delay="3000"/>
                                  </p:stCondLst>
                                  <p:childTnLst>
                                    <p:set>
                                      <p:cBhvr>
                                        <p:cTn id="16" dur="1" fill="hold">
                                          <p:stCondLst>
                                            <p:cond delay="0"/>
                                          </p:stCondLst>
                                        </p:cTn>
                                        <p:tgtEl>
                                          <p:spTgt spid="3"/>
                                        </p:tgtEl>
                                        <p:attrNameLst>
                                          <p:attrName>style.visibility</p:attrName>
                                        </p:attrNameLst>
                                      </p:cBhvr>
                                      <p:to>
                                        <p:strVal val="visible"/>
                                      </p:to>
                                    </p:set>
                                    <p:anim calcmode="lin" valueType="num">
                                      <p:cBhvr>
                                        <p:cTn id="17" dur="250" fill="hold"/>
                                        <p:tgtEl>
                                          <p:spTgt spid="3"/>
                                        </p:tgtEl>
                                        <p:attrNameLst>
                                          <p:attrName>ppt_w</p:attrName>
                                        </p:attrNameLst>
                                      </p:cBhvr>
                                      <p:tavLst>
                                        <p:tav tm="0">
                                          <p:val>
                                            <p:fltVal val="0"/>
                                          </p:val>
                                        </p:tav>
                                        <p:tav tm="100000">
                                          <p:val>
                                            <p:strVal val="#ppt_w"/>
                                          </p:val>
                                        </p:tav>
                                      </p:tavLst>
                                    </p:anim>
                                    <p:anim calcmode="lin" valueType="num">
                                      <p:cBhvr>
                                        <p:cTn id="18" dur="250" fill="hold"/>
                                        <p:tgtEl>
                                          <p:spTgt spid="3"/>
                                        </p:tgtEl>
                                        <p:attrNameLst>
                                          <p:attrName>ppt_h</p:attrName>
                                        </p:attrNameLst>
                                      </p:cBhvr>
                                      <p:tavLst>
                                        <p:tav tm="0">
                                          <p:val>
                                            <p:fltVal val="0"/>
                                          </p:val>
                                        </p:tav>
                                        <p:tav tm="100000">
                                          <p:val>
                                            <p:strVal val="#ppt_h"/>
                                          </p:val>
                                        </p:tav>
                                      </p:tavLst>
                                    </p:anim>
                                  </p:childTnLst>
                                </p:cTn>
                              </p:par>
                              <p:par>
                                <p:cTn id="19" presetID="23" presetClass="entr" presetSubtype="16" fill="hold" nodeType="withEffect">
                                  <p:stCondLst>
                                    <p:cond delay="3500"/>
                                  </p:stCondLst>
                                  <p:childTnLst>
                                    <p:set>
                                      <p:cBhvr>
                                        <p:cTn id="20" dur="1" fill="hold">
                                          <p:stCondLst>
                                            <p:cond delay="0"/>
                                          </p:stCondLst>
                                        </p:cTn>
                                        <p:tgtEl>
                                          <p:spTgt spid="6"/>
                                        </p:tgtEl>
                                        <p:attrNameLst>
                                          <p:attrName>style.visibility</p:attrName>
                                        </p:attrNameLst>
                                      </p:cBhvr>
                                      <p:to>
                                        <p:strVal val="visible"/>
                                      </p:to>
                                    </p:set>
                                    <p:anim calcmode="lin" valueType="num">
                                      <p:cBhvr>
                                        <p:cTn id="21" dur="250" fill="hold"/>
                                        <p:tgtEl>
                                          <p:spTgt spid="6"/>
                                        </p:tgtEl>
                                        <p:attrNameLst>
                                          <p:attrName>ppt_w</p:attrName>
                                        </p:attrNameLst>
                                      </p:cBhvr>
                                      <p:tavLst>
                                        <p:tav tm="0">
                                          <p:val>
                                            <p:fltVal val="0"/>
                                          </p:val>
                                        </p:tav>
                                        <p:tav tm="100000">
                                          <p:val>
                                            <p:strVal val="#ppt_w"/>
                                          </p:val>
                                        </p:tav>
                                      </p:tavLst>
                                    </p:anim>
                                    <p:anim calcmode="lin" valueType="num">
                                      <p:cBhvr>
                                        <p:cTn id="22" dur="250" fill="hold"/>
                                        <p:tgtEl>
                                          <p:spTgt spid="6"/>
                                        </p:tgtEl>
                                        <p:attrNameLst>
                                          <p:attrName>ppt_h</p:attrName>
                                        </p:attrNameLst>
                                      </p:cBhvr>
                                      <p:tavLst>
                                        <p:tav tm="0">
                                          <p:val>
                                            <p:fltVal val="0"/>
                                          </p:val>
                                        </p:tav>
                                        <p:tav tm="100000">
                                          <p:val>
                                            <p:strVal val="#ppt_h"/>
                                          </p:val>
                                        </p:tav>
                                      </p:tavLst>
                                    </p:anim>
                                  </p:childTnLst>
                                </p:cTn>
                              </p:par>
                              <p:par>
                                <p:cTn id="23" presetID="32" presetClass="emph" presetSubtype="0" repeatCount="indefinite" fill="hold" nodeType="withEffect">
                                  <p:stCondLst>
                                    <p:cond delay="3650"/>
                                  </p:stCondLst>
                                  <p:childTnLst>
                                    <p:animRot by="120000">
                                      <p:cBhvr>
                                        <p:cTn id="24" dur="100" fill="hold">
                                          <p:stCondLst>
                                            <p:cond delay="0"/>
                                          </p:stCondLst>
                                        </p:cTn>
                                        <p:tgtEl>
                                          <p:spTgt spid="21"/>
                                        </p:tgtEl>
                                        <p:attrNameLst>
                                          <p:attrName>r</p:attrName>
                                        </p:attrNameLst>
                                      </p:cBhvr>
                                    </p:animRot>
                                    <p:animRot by="-240000">
                                      <p:cBhvr>
                                        <p:cTn id="25" dur="200" fill="hold">
                                          <p:stCondLst>
                                            <p:cond delay="200"/>
                                          </p:stCondLst>
                                        </p:cTn>
                                        <p:tgtEl>
                                          <p:spTgt spid="21"/>
                                        </p:tgtEl>
                                        <p:attrNameLst>
                                          <p:attrName>r</p:attrName>
                                        </p:attrNameLst>
                                      </p:cBhvr>
                                    </p:animRot>
                                    <p:animRot by="240000">
                                      <p:cBhvr>
                                        <p:cTn id="26" dur="200" fill="hold">
                                          <p:stCondLst>
                                            <p:cond delay="400"/>
                                          </p:stCondLst>
                                        </p:cTn>
                                        <p:tgtEl>
                                          <p:spTgt spid="21"/>
                                        </p:tgtEl>
                                        <p:attrNameLst>
                                          <p:attrName>r</p:attrName>
                                        </p:attrNameLst>
                                      </p:cBhvr>
                                    </p:animRot>
                                    <p:animRot by="-240000">
                                      <p:cBhvr>
                                        <p:cTn id="27" dur="200" fill="hold">
                                          <p:stCondLst>
                                            <p:cond delay="600"/>
                                          </p:stCondLst>
                                        </p:cTn>
                                        <p:tgtEl>
                                          <p:spTgt spid="21"/>
                                        </p:tgtEl>
                                        <p:attrNameLst>
                                          <p:attrName>r</p:attrName>
                                        </p:attrNameLst>
                                      </p:cBhvr>
                                    </p:animRot>
                                    <p:animRot by="120000">
                                      <p:cBhvr>
                                        <p:cTn id="28" dur="200" fill="hold">
                                          <p:stCondLst>
                                            <p:cond delay="8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F4F4F"/>
        </a:solidFill>
        <a:effectLst/>
      </p:bgPr>
    </p:bg>
    <p:spTree>
      <p:nvGrpSpPr>
        <p:cNvPr id="1" name=""/>
        <p:cNvGrpSpPr/>
        <p:nvPr/>
      </p:nvGrpSpPr>
      <p:grpSpPr>
        <a:xfrm>
          <a:off x="0" y="0"/>
          <a:ext cx="0" cy="0"/>
          <a:chOff x="0" y="0"/>
          <a:chExt cx="0" cy="0"/>
        </a:xfrm>
      </p:grpSpPr>
      <p:grpSp>
        <p:nvGrpSpPr>
          <p:cNvPr id="3" name="Group 2"/>
          <p:cNvGrpSpPr/>
          <p:nvPr/>
        </p:nvGrpSpPr>
        <p:grpSpPr>
          <a:xfrm>
            <a:off x="-903781" y="-505338"/>
            <a:ext cx="9798751" cy="11199657"/>
            <a:chOff x="-903781" y="-505338"/>
            <a:chExt cx="9798751" cy="11199657"/>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781" y="-505338"/>
              <a:ext cx="9798751" cy="11199657"/>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4319" b="5089"/>
            <a:stretch/>
          </p:blipFill>
          <p:spPr>
            <a:xfrm>
              <a:off x="1722774" y="1231310"/>
              <a:ext cx="6084323" cy="4089400"/>
            </a:xfrm>
            <a:prstGeom prst="rect">
              <a:avLst/>
            </a:prstGeom>
          </p:spPr>
        </p:pic>
      </p:grpSp>
      <p:grpSp>
        <p:nvGrpSpPr>
          <p:cNvPr id="6" name="Group 5"/>
          <p:cNvGrpSpPr/>
          <p:nvPr/>
        </p:nvGrpSpPr>
        <p:grpSpPr>
          <a:xfrm>
            <a:off x="5061002" y="-166050"/>
            <a:ext cx="7009311" cy="2068330"/>
            <a:chOff x="4997144" y="-170313"/>
            <a:chExt cx="7009311" cy="2068330"/>
          </a:xfrm>
        </p:grpSpPr>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97144" y="-101600"/>
              <a:ext cx="4665773" cy="1999617"/>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2917" y="-170313"/>
              <a:ext cx="2343538" cy="2067828"/>
            </a:xfrm>
            <a:prstGeom prst="rect">
              <a:avLst/>
            </a:prstGeom>
          </p:spPr>
        </p:pic>
      </p:grpSp>
      <p:pic>
        <p:nvPicPr>
          <p:cNvPr id="13" name="Picture 12"/>
          <p:cNvPicPr>
            <a:picLocks noChangeAspect="1"/>
          </p:cNvPicPr>
          <p:nvPr/>
        </p:nvPicPr>
        <p:blipFill rotWithShape="1">
          <a:blip r:embed="rId7" cstate="print">
            <a:extLst>
              <a:ext uri="{28A0092B-C50C-407E-A947-70E740481C1C}">
                <a14:useLocalDpi xmlns:a14="http://schemas.microsoft.com/office/drawing/2010/main" val="0"/>
              </a:ext>
            </a:extLst>
          </a:blip>
          <a:srcRect r="33161" b="72573"/>
          <a:stretch/>
        </p:blipFill>
        <p:spPr>
          <a:xfrm>
            <a:off x="1989889" y="1659054"/>
            <a:ext cx="5550097" cy="2648252"/>
          </a:xfrm>
          <a:prstGeom prst="rect">
            <a:avLst/>
          </a:prstGeom>
        </p:spPr>
      </p:pic>
      <p:sp>
        <p:nvSpPr>
          <p:cNvPr id="2" name="Rectangle 1"/>
          <p:cNvSpPr/>
          <p:nvPr/>
        </p:nvSpPr>
        <p:spPr>
          <a:xfrm>
            <a:off x="2942039" y="3089470"/>
            <a:ext cx="2205571" cy="373079"/>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74314" y="2426103"/>
            <a:ext cx="1486614" cy="1307490"/>
          </a:xfrm>
          <a:prstGeom prst="rect">
            <a:avLst/>
          </a:prstGeom>
        </p:spPr>
      </p:pic>
      <p:grpSp>
        <p:nvGrpSpPr>
          <p:cNvPr id="15" name="Group 14"/>
          <p:cNvGrpSpPr/>
          <p:nvPr/>
        </p:nvGrpSpPr>
        <p:grpSpPr>
          <a:xfrm>
            <a:off x="7755561" y="1695697"/>
            <a:ext cx="4307517" cy="9966510"/>
            <a:chOff x="7755561" y="1695697"/>
            <a:chExt cx="4307517" cy="9966510"/>
          </a:xfrm>
        </p:grpSpPr>
        <p:sp>
          <p:nvSpPr>
            <p:cNvPr id="10" name="TextBox 9"/>
            <p:cNvSpPr txBox="1"/>
            <p:nvPr/>
          </p:nvSpPr>
          <p:spPr>
            <a:xfrm>
              <a:off x="7968211" y="1695697"/>
              <a:ext cx="4094867" cy="2062103"/>
            </a:xfrm>
            <a:prstGeom prst="rect">
              <a:avLst/>
            </a:prstGeom>
            <a:noFill/>
            <a:ln w="57150">
              <a:solidFill>
                <a:srgbClr val="00D3AA"/>
              </a:solidFill>
            </a:ln>
          </p:spPr>
          <p:txBody>
            <a:bodyPr wrap="square" rtlCol="0">
              <a:spAutoFit/>
            </a:bodyPr>
            <a:lstStyle/>
            <a:p>
              <a:pPr algn="ctr"/>
              <a:r>
                <a:rPr lang="en-US" sz="3200" dirty="0" smtClean="0">
                  <a:solidFill>
                    <a:schemeClr val="bg1">
                      <a:lumMod val="95000"/>
                    </a:schemeClr>
                  </a:solidFill>
                  <a:latin typeface="Riffic" charset="0"/>
                  <a:ea typeface="Riffic" charset="0"/>
                  <a:cs typeface="Riffic" charset="0"/>
                </a:rPr>
                <a:t>the handout for more ”Request item via Interlibrary Loan” screen shots!</a:t>
              </a:r>
              <a:endParaRPr lang="en-US" sz="3200" dirty="0">
                <a:solidFill>
                  <a:schemeClr val="bg1">
                    <a:lumMod val="95000"/>
                  </a:schemeClr>
                </a:solidFill>
                <a:latin typeface="Riffic" charset="0"/>
                <a:ea typeface="Riffic" charset="0"/>
                <a:cs typeface="Riffic" charset="0"/>
              </a:endParaRPr>
            </a:p>
          </p:txBody>
        </p:sp>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55561" y="3638426"/>
              <a:ext cx="4123931" cy="8023781"/>
            </a:xfrm>
            <a:prstGeom prst="rect">
              <a:avLst/>
            </a:prstGeom>
          </p:spPr>
        </p:pic>
      </p:grpSp>
    </p:spTree>
    <p:extLst>
      <p:ext uri="{BB962C8B-B14F-4D97-AF65-F5344CB8AC3E}">
        <p14:creationId xmlns:p14="http://schemas.microsoft.com/office/powerpoint/2010/main" val="37372673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12050">
        <p15:prstTrans prst="crush"/>
      </p:transition>
    </mc:Choice>
    <mc:Fallback xmlns="">
      <p:transition spd="slow" advClick="0" advTm="120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ppt_y</p:attrName>
                                        </p:attrNameLst>
                                      </p:cBhvr>
                                      <p:tavLst>
                                        <p:tav tm="0">
                                          <p:val>
                                            <p:strVal val="#ppt_y+#ppt_h*1.125000"/>
                                          </p:val>
                                        </p:tav>
                                        <p:tav tm="100000">
                                          <p:val>
                                            <p:strVal val="#ppt_y"/>
                                          </p:val>
                                        </p:tav>
                                      </p:tavLst>
                                    </p:anim>
                                    <p:animEffect transition="in" filter="wipe(up)">
                                      <p:cBhvr>
                                        <p:cTn id="12" dur="500"/>
                                        <p:tgtEl>
                                          <p:spTgt spid="2"/>
                                        </p:tgtEl>
                                      </p:cBhvr>
                                    </p:animEffect>
                                  </p:childTnLst>
                                </p:cTn>
                              </p:par>
                              <p:par>
                                <p:cTn id="13" presetID="7" presetClass="emph" presetSubtype="2" fill="hold" nodeType="withEffect">
                                  <p:stCondLst>
                                    <p:cond delay="500"/>
                                  </p:stCondLst>
                                  <p:childTnLst>
                                    <p:animClr clrSpc="rgb" dir="cw">
                                      <p:cBhvr>
                                        <p:cTn id="14" dur="2000" fill="hold"/>
                                        <p:tgtEl>
                                          <p:spTgt spid="2"/>
                                        </p:tgtEl>
                                        <p:attrNameLst>
                                          <p:attrName>stroke.color</p:attrName>
                                        </p:attrNameLst>
                                      </p:cBhvr>
                                      <p:to>
                                        <a:srgbClr val="38D3AA"/>
                                      </p:to>
                                    </p:animClr>
                                    <p:set>
                                      <p:cBhvr>
                                        <p:cTn id="15" dur="2000" fill="hold"/>
                                        <p:tgtEl>
                                          <p:spTgt spid="2"/>
                                        </p:tgtEl>
                                        <p:attrNameLst>
                                          <p:attrName>stroke.on</p:attrName>
                                        </p:attrNameLst>
                                      </p:cBhvr>
                                      <p:to>
                                        <p:strVal val="true"/>
                                      </p:to>
                                    </p:set>
                                  </p:childTnLst>
                                </p:cTn>
                              </p:par>
                              <p:par>
                                <p:cTn id="16" presetID="2" presetClass="entr" presetSubtype="2" fill="hold" nodeType="withEffect">
                                  <p:stCondLst>
                                    <p:cond delay="200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1000" fill="hold"/>
                                        <p:tgtEl>
                                          <p:spTgt spid="6"/>
                                        </p:tgtEl>
                                        <p:attrNameLst>
                                          <p:attrName>ppt_x</p:attrName>
                                        </p:attrNameLst>
                                      </p:cBhvr>
                                      <p:tavLst>
                                        <p:tav tm="0">
                                          <p:val>
                                            <p:strVal val="1+#ppt_w/2"/>
                                          </p:val>
                                        </p:tav>
                                        <p:tav tm="100000">
                                          <p:val>
                                            <p:strVal val="#ppt_x"/>
                                          </p:val>
                                        </p:tav>
                                      </p:tavLst>
                                    </p:anim>
                                    <p:anim calcmode="lin" valueType="num">
                                      <p:cBhvr additive="base">
                                        <p:cTn id="19" dur="1000" fill="hold"/>
                                        <p:tgtEl>
                                          <p:spTgt spid="6"/>
                                        </p:tgtEl>
                                        <p:attrNameLst>
                                          <p:attrName>ppt_y</p:attrName>
                                        </p:attrNameLst>
                                      </p:cBhvr>
                                      <p:tavLst>
                                        <p:tav tm="0">
                                          <p:val>
                                            <p:strVal val="#ppt_y"/>
                                          </p:val>
                                        </p:tav>
                                        <p:tav tm="100000">
                                          <p:val>
                                            <p:strVal val="#ppt_y"/>
                                          </p:val>
                                        </p:tav>
                                      </p:tavLst>
                                    </p:anim>
                                  </p:childTnLst>
                                </p:cTn>
                              </p:par>
                              <p:par>
                                <p:cTn id="20" presetID="2" presetClass="entr" presetSubtype="4" fill="hold" nodeType="withEffect">
                                  <p:stCondLst>
                                    <p:cond delay="200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1000" fill="hold"/>
                                        <p:tgtEl>
                                          <p:spTgt spid="15"/>
                                        </p:tgtEl>
                                        <p:attrNameLst>
                                          <p:attrName>ppt_x</p:attrName>
                                        </p:attrNameLst>
                                      </p:cBhvr>
                                      <p:tavLst>
                                        <p:tav tm="0">
                                          <p:val>
                                            <p:strVal val="#ppt_x"/>
                                          </p:val>
                                        </p:tav>
                                        <p:tav tm="100000">
                                          <p:val>
                                            <p:strVal val="#ppt_x"/>
                                          </p:val>
                                        </p:tav>
                                      </p:tavLst>
                                    </p:anim>
                                    <p:anim calcmode="lin" valueType="num">
                                      <p:cBhvr additive="base">
                                        <p:cTn id="23"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F4F4F"/>
        </a:solidFill>
        <a:effectLst/>
      </p:bgPr>
    </p:bg>
    <p:spTree>
      <p:nvGrpSpPr>
        <p:cNvPr id="1" name=""/>
        <p:cNvGrpSpPr/>
        <p:nvPr/>
      </p:nvGrpSpPr>
      <p:grpSpPr>
        <a:xfrm>
          <a:off x="0" y="0"/>
          <a:ext cx="0" cy="0"/>
          <a:chOff x="0" y="0"/>
          <a:chExt cx="0" cy="0"/>
        </a:xfrm>
      </p:grpSpPr>
      <p:grpSp>
        <p:nvGrpSpPr>
          <p:cNvPr id="3" name="Group 2"/>
          <p:cNvGrpSpPr/>
          <p:nvPr/>
        </p:nvGrpSpPr>
        <p:grpSpPr>
          <a:xfrm>
            <a:off x="-468228" y="-1106905"/>
            <a:ext cx="13479126" cy="7980947"/>
            <a:chOff x="-468228" y="-1106905"/>
            <a:chExt cx="13479126" cy="7980947"/>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228" y="-1106905"/>
              <a:ext cx="13479126" cy="7980947"/>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4319" b="5089"/>
            <a:stretch/>
          </p:blipFill>
          <p:spPr>
            <a:xfrm>
              <a:off x="2101310" y="753980"/>
              <a:ext cx="9633653" cy="6100008"/>
            </a:xfrm>
            <a:prstGeom prst="rect">
              <a:avLst/>
            </a:prstGeom>
          </p:spPr>
        </p:pic>
      </p:grpSp>
      <p:pic>
        <p:nvPicPr>
          <p:cNvPr id="6" name="Picture 5"/>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t="32882" r="2230" b="41465"/>
          <a:stretch/>
        </p:blipFill>
        <p:spPr>
          <a:xfrm>
            <a:off x="2520358" y="1385199"/>
            <a:ext cx="8853495" cy="3950087"/>
          </a:xfrm>
          <a:prstGeom prst="rect">
            <a:avLst/>
          </a:prstGeom>
        </p:spPr>
      </p:pic>
      <p:sp>
        <p:nvSpPr>
          <p:cNvPr id="12" name="Rectangle 11"/>
          <p:cNvSpPr/>
          <p:nvPr/>
        </p:nvSpPr>
        <p:spPr>
          <a:xfrm>
            <a:off x="6027570" y="4885340"/>
            <a:ext cx="1433513" cy="228601"/>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66161" y="3121532"/>
            <a:ext cx="1205174" cy="1059961"/>
          </a:xfrm>
          <a:prstGeom prst="rect">
            <a:avLst/>
          </a:prstGeom>
        </p:spPr>
      </p:pic>
    </p:spTree>
    <p:extLst>
      <p:ext uri="{BB962C8B-B14F-4D97-AF65-F5344CB8AC3E}">
        <p14:creationId xmlns:p14="http://schemas.microsoft.com/office/powerpoint/2010/main" val="3895226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3050">
        <p159:morph option="byObject"/>
      </p:transition>
    </mc:Choice>
    <mc:Fallback xmlns="">
      <p:transition spd="slow" advClick="0" advTm="1305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50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par>
                                    <p:cTn id="9" presetID="12" presetClass="entr" presetSubtype="4" fill="hold" grpId="1" nodeType="withEffect">
                                      <p:stCondLst>
                                        <p:cond delay="5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p:tgtEl>
                                              <p:spTgt spid="12"/>
                                            </p:tgtEl>
                                            <p:attrNameLst>
                                              <p:attrName>ppt_y</p:attrName>
                                            </p:attrNameLst>
                                          </p:cBhvr>
                                          <p:tavLst>
                                            <p:tav tm="0">
                                              <p:val>
                                                <p:strVal val="#ppt_y+#ppt_h*1.125000"/>
                                              </p:val>
                                            </p:tav>
                                            <p:tav tm="100000">
                                              <p:val>
                                                <p:strVal val="#ppt_y"/>
                                              </p:val>
                                            </p:tav>
                                          </p:tavLst>
                                        </p:anim>
                                        <p:animEffect transition="in" filter="wipe(up)">
                                          <p:cBhvr>
                                            <p:cTn id="12" dur="500"/>
                                            <p:tgtEl>
                                              <p:spTgt spid="12"/>
                                            </p:tgtEl>
                                          </p:cBhvr>
                                        </p:animEffect>
                                      </p:childTnLst>
                                    </p:cTn>
                                  </p:par>
                                  <p:par>
                                    <p:cTn id="13" presetID="0" presetClass="path" presetSubtype="0" accel="50000" fill="hold" nodeType="withEffect" p14:presetBounceEnd="50000">
                                      <p:stCondLst>
                                        <p:cond delay="1250"/>
                                      </p:stCondLst>
                                      <p:childTnLst>
                                        <p:animMotion origin="layout" path="M -3.75E-6 2.59259E-6 L 0.00495 0.16944 " pathEditMode="relative" rAng="0" ptsTypes="AA" p14:bounceEnd="50000">
                                          <p:cBhvr>
                                            <p:cTn id="14" dur="2000" fill="hold"/>
                                            <p:tgtEl>
                                              <p:spTgt spid="13"/>
                                            </p:tgtEl>
                                            <p:attrNameLst>
                                              <p:attrName>ppt_x</p:attrName>
                                              <p:attrName>ppt_y</p:attrName>
                                            </p:attrNameLst>
                                          </p:cBhvr>
                                          <p:rCtr x="247" y="8472"/>
                                        </p:animMotion>
                                      </p:childTnLst>
                                    </p:cTn>
                                  </p:par>
                                  <p:par>
                                    <p:cTn id="15" presetID="7" presetClass="emph" presetSubtype="2" fill="hold" grpId="0" nodeType="withEffect">
                                      <p:stCondLst>
                                        <p:cond delay="1500"/>
                                      </p:stCondLst>
                                      <p:childTnLst>
                                        <p:animClr clrSpc="rgb" dir="cw">
                                          <p:cBhvr>
                                            <p:cTn id="16" dur="2000" fill="hold"/>
                                            <p:tgtEl>
                                              <p:spTgt spid="12"/>
                                            </p:tgtEl>
                                            <p:attrNameLst>
                                              <p:attrName>stroke.color</p:attrName>
                                            </p:attrNameLst>
                                          </p:cBhvr>
                                          <p:to>
                                            <a:srgbClr val="38D3AA"/>
                                          </p:to>
                                        </p:animClr>
                                        <p:set>
                                          <p:cBhvr>
                                            <p:cTn id="17" dur="2000" fill="hold"/>
                                            <p:tgtEl>
                                              <p:spTgt spid="12"/>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50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par>
                                    <p:cTn id="9" presetID="12" presetClass="entr" presetSubtype="4" fill="hold" grpId="1" nodeType="withEffect">
                                      <p:stCondLst>
                                        <p:cond delay="5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p:tgtEl>
                                              <p:spTgt spid="12"/>
                                            </p:tgtEl>
                                            <p:attrNameLst>
                                              <p:attrName>ppt_y</p:attrName>
                                            </p:attrNameLst>
                                          </p:cBhvr>
                                          <p:tavLst>
                                            <p:tav tm="0">
                                              <p:val>
                                                <p:strVal val="#ppt_y+#ppt_h*1.125000"/>
                                              </p:val>
                                            </p:tav>
                                            <p:tav tm="100000">
                                              <p:val>
                                                <p:strVal val="#ppt_y"/>
                                              </p:val>
                                            </p:tav>
                                          </p:tavLst>
                                        </p:anim>
                                        <p:animEffect transition="in" filter="wipe(up)">
                                          <p:cBhvr>
                                            <p:cTn id="12" dur="500"/>
                                            <p:tgtEl>
                                              <p:spTgt spid="12"/>
                                            </p:tgtEl>
                                          </p:cBhvr>
                                        </p:animEffect>
                                      </p:childTnLst>
                                    </p:cTn>
                                  </p:par>
                                  <p:par>
                                    <p:cTn id="13" presetID="0" presetClass="path" presetSubtype="0" accel="50000" fill="hold" nodeType="withEffect">
                                      <p:stCondLst>
                                        <p:cond delay="1250"/>
                                      </p:stCondLst>
                                      <p:childTnLst>
                                        <p:animMotion origin="layout" path="M -3.75E-6 2.59259E-6 L 0.00495 0.16944 " pathEditMode="relative" rAng="0" ptsTypes="AA">
                                          <p:cBhvr>
                                            <p:cTn id="14" dur="2000" fill="hold"/>
                                            <p:tgtEl>
                                              <p:spTgt spid="13"/>
                                            </p:tgtEl>
                                            <p:attrNameLst>
                                              <p:attrName>ppt_x</p:attrName>
                                              <p:attrName>ppt_y</p:attrName>
                                            </p:attrNameLst>
                                          </p:cBhvr>
                                          <p:rCtr x="247" y="8472"/>
                                        </p:animMotion>
                                      </p:childTnLst>
                                    </p:cTn>
                                  </p:par>
                                  <p:par>
                                    <p:cTn id="15" presetID="7" presetClass="emph" presetSubtype="2" fill="hold" grpId="0" nodeType="withEffect">
                                      <p:stCondLst>
                                        <p:cond delay="1500"/>
                                      </p:stCondLst>
                                      <p:childTnLst>
                                        <p:animClr clrSpc="rgb" dir="cw">
                                          <p:cBhvr>
                                            <p:cTn id="16" dur="2000" fill="hold"/>
                                            <p:tgtEl>
                                              <p:spTgt spid="12"/>
                                            </p:tgtEl>
                                            <p:attrNameLst>
                                              <p:attrName>stroke.color</p:attrName>
                                            </p:attrNameLst>
                                          </p:cBhvr>
                                          <p:to>
                                            <a:srgbClr val="38D3AA"/>
                                          </p:to>
                                        </p:animClr>
                                        <p:set>
                                          <p:cBhvr>
                                            <p:cTn id="17" dur="2000" fill="hold"/>
                                            <p:tgtEl>
                                              <p:spTgt spid="12"/>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F4F4F"/>
        </a:solidFill>
        <a:effectLst/>
      </p:bgPr>
    </p:bg>
    <p:spTree>
      <p:nvGrpSpPr>
        <p:cNvPr id="1" name=""/>
        <p:cNvGrpSpPr/>
        <p:nvPr/>
      </p:nvGrpSpPr>
      <p:grpSpPr>
        <a:xfrm>
          <a:off x="0" y="0"/>
          <a:ext cx="0" cy="0"/>
          <a:chOff x="0" y="0"/>
          <a:chExt cx="0" cy="0"/>
        </a:xfrm>
      </p:grpSpPr>
      <p:grpSp>
        <p:nvGrpSpPr>
          <p:cNvPr id="12" name="Group 11"/>
          <p:cNvGrpSpPr/>
          <p:nvPr/>
        </p:nvGrpSpPr>
        <p:grpSpPr>
          <a:xfrm>
            <a:off x="-1151575" y="-433136"/>
            <a:ext cx="11851660" cy="7341032"/>
            <a:chOff x="-1151575" y="-433136"/>
            <a:chExt cx="11851660" cy="7341032"/>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1575" y="-433136"/>
              <a:ext cx="11851660" cy="7341032"/>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4319" b="5089"/>
            <a:stretch/>
          </p:blipFill>
          <p:spPr>
            <a:xfrm>
              <a:off x="749301" y="1410223"/>
              <a:ext cx="8086724" cy="5495903"/>
            </a:xfrm>
            <a:prstGeom prst="rect">
              <a:avLst/>
            </a:prstGeom>
          </p:spPr>
        </p:pic>
      </p:gr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1120" t="60208" r="4102" b="14530"/>
          <a:stretch/>
        </p:blipFill>
        <p:spPr>
          <a:xfrm>
            <a:off x="1071564" y="1935832"/>
            <a:ext cx="7429500" cy="3614736"/>
          </a:xfrm>
          <a:prstGeom prst="rect">
            <a:avLst/>
          </a:prstGeom>
        </p:spPr>
      </p:pic>
      <p:sp>
        <p:nvSpPr>
          <p:cNvPr id="6" name="Rectangle 5"/>
          <p:cNvSpPr/>
          <p:nvPr/>
        </p:nvSpPr>
        <p:spPr>
          <a:xfrm>
            <a:off x="1143000" y="3018172"/>
            <a:ext cx="1271588" cy="800100"/>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9907" y="2442880"/>
            <a:ext cx="1766956" cy="1281123"/>
          </a:xfrm>
          <a:prstGeom prst="rect">
            <a:avLst/>
          </a:prstGeom>
        </p:spPr>
      </p:pic>
      <p:grpSp>
        <p:nvGrpSpPr>
          <p:cNvPr id="10" name="Group 9"/>
          <p:cNvGrpSpPr/>
          <p:nvPr/>
        </p:nvGrpSpPr>
        <p:grpSpPr>
          <a:xfrm>
            <a:off x="8126153" y="-240884"/>
            <a:ext cx="4871091" cy="11973905"/>
            <a:chOff x="7904600" y="-283414"/>
            <a:chExt cx="4871091" cy="11973905"/>
          </a:xfrm>
        </p:grpSpPr>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2307154">
              <a:off x="7904600" y="-283414"/>
              <a:ext cx="4179836" cy="3921284"/>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77771" y="2684930"/>
              <a:ext cx="4697920" cy="9005561"/>
            </a:xfrm>
            <a:prstGeom prst="rect">
              <a:avLst/>
            </a:prstGeom>
          </p:spPr>
        </p:pic>
      </p:grpSp>
      <p:sp>
        <p:nvSpPr>
          <p:cNvPr id="11" name="TextBox 10"/>
          <p:cNvSpPr txBox="1"/>
          <p:nvPr/>
        </p:nvSpPr>
        <p:spPr>
          <a:xfrm rot="20758406">
            <a:off x="8673361" y="461932"/>
            <a:ext cx="3216864" cy="2246769"/>
          </a:xfrm>
          <a:prstGeom prst="rect">
            <a:avLst/>
          </a:prstGeom>
          <a:noFill/>
        </p:spPr>
        <p:txBody>
          <a:bodyPr wrap="square" rtlCol="0">
            <a:spAutoFit/>
          </a:bodyPr>
          <a:lstStyle/>
          <a:p>
            <a:r>
              <a:rPr lang="en-US" sz="2800" dirty="0" smtClean="0">
                <a:latin typeface="Riffic" charset="0"/>
                <a:ea typeface="Riffic" charset="0"/>
                <a:cs typeface="Riffic" charset="0"/>
              </a:rPr>
              <a:t>Be as specific as possible when filling out the Interlibrary Loan request forms. </a:t>
            </a:r>
            <a:endParaRPr lang="en-US" sz="2800" dirty="0">
              <a:latin typeface="Riffic" charset="0"/>
              <a:ea typeface="Riffic" charset="0"/>
              <a:cs typeface="Riffic" charset="0"/>
            </a:endParaRPr>
          </a:p>
        </p:txBody>
      </p:sp>
    </p:spTree>
    <p:extLst>
      <p:ext uri="{BB962C8B-B14F-4D97-AF65-F5344CB8AC3E}">
        <p14:creationId xmlns:p14="http://schemas.microsoft.com/office/powerpoint/2010/main" val="1419052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4100">
        <p159:morph option="byObject"/>
      </p:transition>
    </mc:Choice>
    <mc:Fallback xmlns="">
      <p:transition spd="slow" advClick="0" advTm="141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ppt_y</p:attrName>
                                        </p:attrNameLst>
                                      </p:cBhvr>
                                      <p:tavLst>
                                        <p:tav tm="0">
                                          <p:val>
                                            <p:strVal val="#ppt_y+#ppt_h*1.125000"/>
                                          </p:val>
                                        </p:tav>
                                        <p:tav tm="100000">
                                          <p:val>
                                            <p:strVal val="#ppt_y"/>
                                          </p:val>
                                        </p:tav>
                                      </p:tavLst>
                                    </p:anim>
                                    <p:animEffect transition="in" filter="wipe(up)">
                                      <p:cBhvr>
                                        <p:cTn id="12" dur="500"/>
                                        <p:tgtEl>
                                          <p:spTgt spid="6"/>
                                        </p:tgtEl>
                                      </p:cBhvr>
                                    </p:animEffect>
                                  </p:childTnLst>
                                </p:cTn>
                              </p:par>
                              <p:par>
                                <p:cTn id="13" presetID="7" presetClass="emph" presetSubtype="2" fill="hold" nodeType="withEffect">
                                  <p:stCondLst>
                                    <p:cond delay="250"/>
                                  </p:stCondLst>
                                  <p:childTnLst>
                                    <p:animClr clrSpc="rgb" dir="cw">
                                      <p:cBhvr>
                                        <p:cTn id="14" dur="2000" fill="hold"/>
                                        <p:tgtEl>
                                          <p:spTgt spid="6"/>
                                        </p:tgtEl>
                                        <p:attrNameLst>
                                          <p:attrName>stroke.color</p:attrName>
                                        </p:attrNameLst>
                                      </p:cBhvr>
                                      <p:to>
                                        <a:srgbClr val="00D3AA"/>
                                      </p:to>
                                    </p:animClr>
                                    <p:set>
                                      <p:cBhvr>
                                        <p:cTn id="15" dur="2000" fill="hold"/>
                                        <p:tgtEl>
                                          <p:spTgt spid="6"/>
                                        </p:tgtEl>
                                        <p:attrNameLst>
                                          <p:attrName>stroke.on</p:attrName>
                                        </p:attrNameLst>
                                      </p:cBhvr>
                                      <p:to>
                                        <p:strVal val="true"/>
                                      </p:to>
                                    </p:set>
                                  </p:childTnLst>
                                </p:cTn>
                              </p:par>
                            </p:childTnLst>
                          </p:cTn>
                        </p:par>
                        <p:par>
                          <p:cTn id="16" fill="hold">
                            <p:stCondLst>
                              <p:cond delay="2250"/>
                            </p:stCondLst>
                            <p:childTnLst>
                              <p:par>
                                <p:cTn id="17" presetID="55" presetClass="entr" presetSubtype="0" fill="hold" grpId="1" nodeType="afterEffect">
                                  <p:stCondLst>
                                    <p:cond delay="150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strVal val="#ppt_w*0.70"/>
                                          </p:val>
                                        </p:tav>
                                        <p:tav tm="100000">
                                          <p:val>
                                            <p:strVal val="#ppt_w"/>
                                          </p:val>
                                        </p:tav>
                                      </p:tavLst>
                                    </p:anim>
                                    <p:anim calcmode="lin" valueType="num">
                                      <p:cBhvr>
                                        <p:cTn id="20" dur="1000" fill="hold"/>
                                        <p:tgtEl>
                                          <p:spTgt spid="11"/>
                                        </p:tgtEl>
                                        <p:attrNameLst>
                                          <p:attrName>ppt_h</p:attrName>
                                        </p:attrNameLst>
                                      </p:cBhvr>
                                      <p:tavLst>
                                        <p:tav tm="0">
                                          <p:val>
                                            <p:strVal val="#ppt_h"/>
                                          </p:val>
                                        </p:tav>
                                        <p:tav tm="100000">
                                          <p:val>
                                            <p:strVal val="#ppt_h"/>
                                          </p:val>
                                        </p:tav>
                                      </p:tavLst>
                                    </p:anim>
                                    <p:animEffect transition="in" filter="fade">
                                      <p:cBhvr>
                                        <p:cTn id="21" dur="1000"/>
                                        <p:tgtEl>
                                          <p:spTgt spid="11"/>
                                        </p:tgtEl>
                                      </p:cBhvr>
                                    </p:animEffect>
                                  </p:childTnLst>
                                </p:cTn>
                              </p:par>
                              <p:par>
                                <p:cTn id="22" presetID="55" presetClass="entr" presetSubtype="0" fill="hold" nodeType="withEffect">
                                  <p:stCondLst>
                                    <p:cond delay="1500"/>
                                  </p:stCondLst>
                                  <p:childTnLst>
                                    <p:set>
                                      <p:cBhvr>
                                        <p:cTn id="23" dur="1" fill="hold">
                                          <p:stCondLst>
                                            <p:cond delay="0"/>
                                          </p:stCondLst>
                                        </p:cTn>
                                        <p:tgtEl>
                                          <p:spTgt spid="10"/>
                                        </p:tgtEl>
                                        <p:attrNameLst>
                                          <p:attrName>style.visibility</p:attrName>
                                        </p:attrNameLst>
                                      </p:cBhvr>
                                      <p:to>
                                        <p:strVal val="visible"/>
                                      </p:to>
                                    </p:set>
                                    <p:anim calcmode="lin" valueType="num">
                                      <p:cBhvr>
                                        <p:cTn id="24" dur="1000" fill="hold"/>
                                        <p:tgtEl>
                                          <p:spTgt spid="10"/>
                                        </p:tgtEl>
                                        <p:attrNameLst>
                                          <p:attrName>ppt_w</p:attrName>
                                        </p:attrNameLst>
                                      </p:cBhvr>
                                      <p:tavLst>
                                        <p:tav tm="0">
                                          <p:val>
                                            <p:strVal val="#ppt_w*0.70"/>
                                          </p:val>
                                        </p:tav>
                                        <p:tav tm="100000">
                                          <p:val>
                                            <p:strVal val="#ppt_w"/>
                                          </p:val>
                                        </p:tav>
                                      </p:tavLst>
                                    </p:anim>
                                    <p:anim calcmode="lin" valueType="num">
                                      <p:cBhvr>
                                        <p:cTn id="25" dur="1000" fill="hold"/>
                                        <p:tgtEl>
                                          <p:spTgt spid="10"/>
                                        </p:tgtEl>
                                        <p:attrNameLst>
                                          <p:attrName>ppt_h</p:attrName>
                                        </p:attrNameLst>
                                      </p:cBhvr>
                                      <p:tavLst>
                                        <p:tav tm="0">
                                          <p:val>
                                            <p:strVal val="#ppt_h"/>
                                          </p:val>
                                        </p:tav>
                                        <p:tav tm="100000">
                                          <p:val>
                                            <p:strVal val="#ppt_h"/>
                                          </p:val>
                                        </p:tav>
                                      </p:tavLst>
                                    </p:anim>
                                    <p:animEffect transition="in" filter="fade">
                                      <p:cBhvr>
                                        <p:cTn id="26" dur="1000"/>
                                        <p:tgtEl>
                                          <p:spTgt spid="10"/>
                                        </p:tgtEl>
                                      </p:cBhvr>
                                    </p:animEffect>
                                  </p:childTnLst>
                                </p:cTn>
                              </p:par>
                              <p:par>
                                <p:cTn id="27" presetID="3" presetClass="emph" presetSubtype="2" fill="hold" grpId="0" nodeType="withEffect">
                                  <p:stCondLst>
                                    <p:cond delay="2500"/>
                                  </p:stCondLst>
                                  <p:childTnLst>
                                    <p:animClr clrSpc="rgb" dir="cw">
                                      <p:cBhvr override="childStyle">
                                        <p:cTn id="28" dur="2000" fill="hold"/>
                                        <p:tgtEl>
                                          <p:spTgt spid="11"/>
                                        </p:tgtEl>
                                        <p:attrNameLst>
                                          <p:attrName>style.color</p:attrName>
                                        </p:attrNameLst>
                                      </p:cBhvr>
                                      <p:to>
                                        <a:srgbClr val="004479"/>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P spid="11"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F4F4F"/>
        </a:solidFill>
        <a:effectLst/>
      </p:bgPr>
    </p:bg>
    <p:spTree>
      <p:nvGrpSpPr>
        <p:cNvPr id="1" name=""/>
        <p:cNvGrpSpPr/>
        <p:nvPr/>
      </p:nvGrpSpPr>
      <p:grpSpPr>
        <a:xfrm>
          <a:off x="0" y="0"/>
          <a:ext cx="0" cy="0"/>
          <a:chOff x="0" y="0"/>
          <a:chExt cx="0" cy="0"/>
        </a:xfrm>
      </p:grpSpPr>
      <p:sp>
        <p:nvSpPr>
          <p:cNvPr id="3" name="TextBox 2"/>
          <p:cNvSpPr txBox="1"/>
          <p:nvPr/>
        </p:nvSpPr>
        <p:spPr>
          <a:xfrm>
            <a:off x="243293" y="1863275"/>
            <a:ext cx="11643907" cy="1169551"/>
          </a:xfrm>
          <a:prstGeom prst="rect">
            <a:avLst/>
          </a:prstGeom>
          <a:noFill/>
        </p:spPr>
        <p:txBody>
          <a:bodyPr wrap="square" rtlCol="0">
            <a:spAutoFit/>
          </a:bodyPr>
          <a:lstStyle/>
          <a:p>
            <a:r>
              <a:rPr lang="en-US" sz="7000" dirty="0">
                <a:solidFill>
                  <a:schemeClr val="accent2">
                    <a:lumMod val="40000"/>
                    <a:lumOff val="60000"/>
                  </a:schemeClr>
                </a:solidFill>
                <a:latin typeface="Raleway" charset="0"/>
                <a:ea typeface="Raleway" charset="0"/>
                <a:cs typeface="Raleway" charset="0"/>
              </a:rPr>
              <a:t>https://</a:t>
            </a:r>
            <a:r>
              <a:rPr lang="en-US" sz="7000" dirty="0" err="1">
                <a:solidFill>
                  <a:schemeClr val="accent2">
                    <a:lumMod val="40000"/>
                    <a:lumOff val="60000"/>
                  </a:schemeClr>
                </a:solidFill>
                <a:latin typeface="Raleway" charset="0"/>
                <a:ea typeface="Raleway" charset="0"/>
                <a:cs typeface="Raleway" charset="0"/>
              </a:rPr>
              <a:t>libraries.ou.edu</a:t>
            </a:r>
            <a:r>
              <a:rPr lang="en-US" sz="7000" dirty="0">
                <a:solidFill>
                  <a:schemeClr val="accent2">
                    <a:lumMod val="40000"/>
                    <a:lumOff val="60000"/>
                  </a:schemeClr>
                </a:solidFill>
                <a:latin typeface="Raleway" charset="0"/>
                <a:ea typeface="Raleway" charset="0"/>
                <a:cs typeface="Raleway" charset="0"/>
              </a:rPr>
              <a:t>/ill</a:t>
            </a:r>
          </a:p>
        </p:txBody>
      </p:sp>
      <p:sp>
        <p:nvSpPr>
          <p:cNvPr id="5" name="TextBox 4"/>
          <p:cNvSpPr txBox="1"/>
          <p:nvPr/>
        </p:nvSpPr>
        <p:spPr>
          <a:xfrm>
            <a:off x="7700211" y="3488535"/>
            <a:ext cx="4491789" cy="3046988"/>
          </a:xfrm>
          <a:prstGeom prst="rect">
            <a:avLst/>
          </a:prstGeom>
          <a:noFill/>
        </p:spPr>
        <p:txBody>
          <a:bodyPr wrap="square" rtlCol="0">
            <a:spAutoFit/>
          </a:bodyPr>
          <a:lstStyle/>
          <a:p>
            <a:r>
              <a:rPr lang="en-US" sz="4800" dirty="0" smtClean="0">
                <a:solidFill>
                  <a:schemeClr val="bg1"/>
                </a:solidFill>
                <a:latin typeface="Riffic" charset="0"/>
                <a:ea typeface="Riffic" charset="0"/>
                <a:cs typeface="Riffic" charset="0"/>
              </a:rPr>
              <a:t>for more information on Interlibrary </a:t>
            </a:r>
            <a:r>
              <a:rPr lang="en-US" sz="4800" dirty="0">
                <a:solidFill>
                  <a:schemeClr val="bg1"/>
                </a:solidFill>
                <a:latin typeface="Riffic" charset="0"/>
                <a:ea typeface="Riffic" charset="0"/>
                <a:cs typeface="Riffic" charset="0"/>
              </a:rPr>
              <a:t>L</a:t>
            </a:r>
            <a:r>
              <a:rPr lang="en-US" sz="4800" dirty="0" smtClean="0">
                <a:solidFill>
                  <a:schemeClr val="bg1"/>
                </a:solidFill>
                <a:latin typeface="Riffic" charset="0"/>
                <a:ea typeface="Riffic" charset="0"/>
                <a:cs typeface="Riffic" charset="0"/>
              </a:rPr>
              <a:t>oan</a:t>
            </a:r>
            <a:endParaRPr lang="en-US" sz="4800" dirty="0">
              <a:solidFill>
                <a:schemeClr val="bg1"/>
              </a:solidFill>
              <a:latin typeface="Riffic" charset="0"/>
              <a:ea typeface="Riffic" charset="0"/>
              <a:cs typeface="Riffic"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6186" y="-160421"/>
            <a:ext cx="5699813" cy="2342148"/>
          </a:xfrm>
          <a:prstGeom prst="rect">
            <a:avLst/>
          </a:prstGeom>
        </p:spPr>
      </p:pic>
      <p:grpSp>
        <p:nvGrpSpPr>
          <p:cNvPr id="9" name="Group 8"/>
          <p:cNvGrpSpPr/>
          <p:nvPr/>
        </p:nvGrpSpPr>
        <p:grpSpPr>
          <a:xfrm>
            <a:off x="-1002172" y="2871537"/>
            <a:ext cx="7387322" cy="10092748"/>
            <a:chOff x="-1002172" y="2871537"/>
            <a:chExt cx="7387322" cy="10092748"/>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2172" y="3032826"/>
              <a:ext cx="4910436" cy="9728117"/>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362595" y="2871537"/>
              <a:ext cx="4022555" cy="10092748"/>
            </a:xfrm>
            <a:prstGeom prst="rect">
              <a:avLst/>
            </a:prstGeom>
          </p:spPr>
        </p:pic>
      </p:grpSp>
    </p:spTree>
    <p:extLst>
      <p:ext uri="{BB962C8B-B14F-4D97-AF65-F5344CB8AC3E}">
        <p14:creationId xmlns:p14="http://schemas.microsoft.com/office/powerpoint/2010/main" val="41870739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11000">
        <p15:prstTrans prst="prestige"/>
      </p:transition>
    </mc:Choice>
    <mc:Fallback xmlns="">
      <p:transition spd="slow" advClick="0" advTm="1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remove" nodeType="withEffect">
                                  <p:stCondLst>
                                    <p:cond delay="0"/>
                                  </p:stCondLst>
                                  <p:childTnLst>
                                    <p:animEffect transition="out" filter="fade">
                                      <p:cBhvr>
                                        <p:cTn id="6" dur="2000" tmFilter="0, 0; .2, .5; .8, .5; 1, 0"/>
                                        <p:tgtEl>
                                          <p:spTgt spid="6"/>
                                        </p:tgtEl>
                                      </p:cBhvr>
                                    </p:animEffect>
                                    <p:animScale>
                                      <p:cBhvr>
                                        <p:cTn id="7" dur="1000" autoRev="1" fill="hold"/>
                                        <p:tgtEl>
                                          <p:spTgt spid="6"/>
                                        </p:tgtEl>
                                      </p:cBhvr>
                                      <p:by x="105000" y="105000"/>
                                    </p:animScale>
                                  </p:childTnLst>
                                </p:cTn>
                              </p:par>
                              <p:par>
                                <p:cTn id="8" presetID="7" presetClass="emph" presetSubtype="2" repeatCount="indefinite" fill="hold" grpId="0" nodeType="withEffect">
                                  <p:stCondLst>
                                    <p:cond delay="0"/>
                                  </p:stCondLst>
                                  <p:childTnLst>
                                    <p:animClr clrSpc="rgb" dir="cw">
                                      <p:cBhvr>
                                        <p:cTn id="9" dur="2000" fill="hold"/>
                                        <p:tgtEl>
                                          <p:spTgt spid="3"/>
                                        </p:tgtEl>
                                        <p:attrNameLst>
                                          <p:attrName>stroke.color</p:attrName>
                                        </p:attrNameLst>
                                      </p:cBhvr>
                                      <p:to>
                                        <a:schemeClr val="accent2"/>
                                      </p:to>
                                    </p:animClr>
                                    <p:set>
                                      <p:cBhvr>
                                        <p:cTn id="10" dur="2000" fill="hold"/>
                                        <p:tgtEl>
                                          <p:spTgt spid="3"/>
                                        </p:tgtEl>
                                        <p:attrNameLst>
                                          <p:attrName>stroke.on</p:attrName>
                                        </p:attrNameLst>
                                      </p:cBhvr>
                                      <p:to>
                                        <p:strVal val="true"/>
                                      </p:to>
                                    </p:set>
                                  </p:childTnLst>
                                </p:cTn>
                              </p:par>
                              <p:par>
                                <p:cTn id="11" presetID="3" presetClass="emph" presetSubtype="2" repeatCount="0" fill="hold" grpId="0" nodeType="withEffect">
                                  <p:stCondLst>
                                    <p:cond delay="500"/>
                                  </p:stCondLst>
                                  <p:childTnLst>
                                    <p:animClr clrSpc="rgb" dir="cw">
                                      <p:cBhvr override="childStyle">
                                        <p:cTn id="12" dur="2000" fill="hold"/>
                                        <p:tgtEl>
                                          <p:spTgt spid="5"/>
                                        </p:tgtEl>
                                        <p:attrNameLst>
                                          <p:attrName>style.color</p:attrName>
                                        </p:attrNameLst>
                                      </p:cBhvr>
                                      <p:to>
                                        <a:srgbClr val="D5FC79"/>
                                      </p:to>
                                    </p:animClr>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9"/>
                                        </p:tgtEl>
                                        <p:attrNameLst>
                                          <p:attrName>r</p:attrName>
                                        </p:attrNameLst>
                                      </p:cBhvr>
                                    </p:animRot>
                                    <p:animRot by="-240000">
                                      <p:cBhvr>
                                        <p:cTn id="15" dur="200" fill="hold">
                                          <p:stCondLst>
                                            <p:cond delay="200"/>
                                          </p:stCondLst>
                                        </p:cTn>
                                        <p:tgtEl>
                                          <p:spTgt spid="9"/>
                                        </p:tgtEl>
                                        <p:attrNameLst>
                                          <p:attrName>r</p:attrName>
                                        </p:attrNameLst>
                                      </p:cBhvr>
                                    </p:animRot>
                                    <p:animRot by="240000">
                                      <p:cBhvr>
                                        <p:cTn id="16" dur="200" fill="hold">
                                          <p:stCondLst>
                                            <p:cond delay="400"/>
                                          </p:stCondLst>
                                        </p:cTn>
                                        <p:tgtEl>
                                          <p:spTgt spid="9"/>
                                        </p:tgtEl>
                                        <p:attrNameLst>
                                          <p:attrName>r</p:attrName>
                                        </p:attrNameLst>
                                      </p:cBhvr>
                                    </p:animRot>
                                    <p:animRot by="-240000">
                                      <p:cBhvr>
                                        <p:cTn id="17" dur="200" fill="hold">
                                          <p:stCondLst>
                                            <p:cond delay="600"/>
                                          </p:stCondLst>
                                        </p:cTn>
                                        <p:tgtEl>
                                          <p:spTgt spid="9"/>
                                        </p:tgtEl>
                                        <p:attrNameLst>
                                          <p:attrName>r</p:attrName>
                                        </p:attrNameLst>
                                      </p:cBhvr>
                                    </p:animRot>
                                    <p:animRot by="120000">
                                      <p:cBhvr>
                                        <p:cTn id="18"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2159</TotalTime>
  <Words>259</Words>
  <Application>Microsoft Macintosh PowerPoint</Application>
  <PresentationFormat>Widescreen</PresentationFormat>
  <Paragraphs>23</Paragraphs>
  <Slides>7</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vt:i4>
      </vt:variant>
    </vt:vector>
  </HeadingPairs>
  <TitlesOfParts>
    <vt:vector size="14" baseType="lpstr">
      <vt:lpstr>Calibri</vt:lpstr>
      <vt:lpstr>Calibri Light</vt:lpstr>
      <vt:lpstr>Montserrat</vt:lpstr>
      <vt:lpstr>Raleway</vt:lpstr>
      <vt:lpstr>Riffic</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Jim</dc:creator>
  <cp:lastModifiedBy>Bednar, Magen E.</cp:lastModifiedBy>
  <cp:revision>152</cp:revision>
  <dcterms:created xsi:type="dcterms:W3CDTF">2016-06-30T22:28:46Z</dcterms:created>
  <dcterms:modified xsi:type="dcterms:W3CDTF">2016-07-23T01:49:43Z</dcterms:modified>
</cp:coreProperties>
</file>