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58" r:id="rId3"/>
    <p:sldId id="342" r:id="rId4"/>
    <p:sldId id="283" r:id="rId5"/>
    <p:sldId id="286" r:id="rId6"/>
    <p:sldId id="272" r:id="rId7"/>
    <p:sldId id="285" r:id="rId8"/>
    <p:sldId id="281" r:id="rId9"/>
    <p:sldId id="287" r:id="rId10"/>
    <p:sldId id="288" r:id="rId11"/>
    <p:sldId id="282" r:id="rId12"/>
    <p:sldId id="271" r:id="rId13"/>
    <p:sldId id="273" r:id="rId14"/>
    <p:sldId id="260" r:id="rId15"/>
    <p:sldId id="300" r:id="rId16"/>
    <p:sldId id="301" r:id="rId17"/>
    <p:sldId id="309" r:id="rId18"/>
    <p:sldId id="314" r:id="rId19"/>
    <p:sldId id="315" r:id="rId20"/>
    <p:sldId id="326" r:id="rId21"/>
    <p:sldId id="327" r:id="rId22"/>
    <p:sldId id="334" r:id="rId23"/>
    <p:sldId id="336" r:id="rId24"/>
    <p:sldId id="337" r:id="rId25"/>
    <p:sldId id="338" r:id="rId26"/>
    <p:sldId id="340" r:id="rId27"/>
    <p:sldId id="339" r:id="rId28"/>
    <p:sldId id="298" r:id="rId29"/>
    <p:sldId id="343" r:id="rId30"/>
    <p:sldId id="317" r:id="rId31"/>
    <p:sldId id="318" r:id="rId32"/>
    <p:sldId id="319" r:id="rId33"/>
    <p:sldId id="32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40">
          <p15:clr>
            <a:srgbClr val="A4A3A4"/>
          </p15:clr>
        </p15:guide>
        <p15:guide id="2" pos="1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6295" autoAdjust="0"/>
  </p:normalViewPr>
  <p:slideViewPr>
    <p:cSldViewPr>
      <p:cViewPr varScale="1">
        <p:scale>
          <a:sx n="144" d="100"/>
          <a:sy n="144" d="100"/>
        </p:scale>
        <p:origin x="-176" y="-96"/>
      </p:cViewPr>
      <p:guideLst>
        <p:guide orient="horz" pos="1440"/>
        <p:guide pos="1920"/>
      </p:guideLst>
    </p:cSldViewPr>
  </p:slideViewPr>
  <p:notesTextViewPr>
    <p:cViewPr>
      <p:scale>
        <a:sx n="1" d="1"/>
        <a:sy n="1" d="1"/>
      </p:scale>
      <p:origin x="0" y="0"/>
    </p:cViewPr>
  </p:notesTextViewPr>
  <p:sorterViewPr>
    <p:cViewPr>
      <p:scale>
        <a:sx n="100" d="100"/>
        <a:sy n="100" d="100"/>
      </p:scale>
      <p:origin x="0" y="-326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0957CA-6CFD-4BEF-8E17-951F1F40F447}" type="datetimeFigureOut">
              <a:rPr lang="en-US" smtClean="0"/>
              <a:t>7/9/15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346BD3-A5E5-4E3F-9E47-CE6FE2A3B733}" type="slidenum">
              <a:rPr lang="en-US" smtClean="0"/>
              <a:t>‹#›</a:t>
            </a:fld>
            <a:endParaRPr lang="en-US"/>
          </a:p>
        </p:txBody>
      </p:sp>
    </p:spTree>
    <p:extLst>
      <p:ext uri="{BB962C8B-B14F-4D97-AF65-F5344CB8AC3E}">
        <p14:creationId xmlns:p14="http://schemas.microsoft.com/office/powerpoint/2010/main" val="2092058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ebscohost.com/novelist/news-article/novelist-adds-tools-for-finding-visual-appea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a:t>
            </a:r>
            <a:br>
              <a:rPr lang="en-US" dirty="0" smtClean="0"/>
            </a:br>
            <a:r>
              <a:rPr lang="en-US" dirty="0" smtClean="0"/>
              <a:t/>
            </a:r>
            <a:br>
              <a:rPr lang="en-US" dirty="0" smtClean="0"/>
            </a:br>
            <a:r>
              <a:rPr lang="en-US" dirty="0" smtClean="0"/>
              <a:t>I work</a:t>
            </a:r>
            <a:r>
              <a:rPr lang="en-US" baseline="0" dirty="0" smtClean="0"/>
              <a:t> for the Pioneer Library System, at the PLS Administration building, AKA the old Borders building on the west side of Norman.</a:t>
            </a:r>
          </a:p>
          <a:p>
            <a:r>
              <a:rPr lang="en-US" baseline="0" dirty="0" smtClean="0"/>
              <a:t/>
            </a:r>
            <a:br>
              <a:rPr lang="en-US" baseline="0" dirty="0" smtClean="0"/>
            </a:br>
            <a:r>
              <a:rPr lang="en-US" baseline="0" dirty="0" smtClean="0"/>
              <a:t>I have worked with the 3</a:t>
            </a:r>
            <a:r>
              <a:rPr lang="en-US" baseline="30000" dirty="0" smtClean="0"/>
              <a:t>rd</a:t>
            </a:r>
            <a:r>
              <a:rPr lang="en-US" baseline="0" dirty="0" smtClean="0"/>
              <a:t> Saturday Book Group at the Norman Central Library for 8 years.  </a:t>
            </a:r>
            <a:r>
              <a:rPr lang="en-US" baseline="0" dirty="0"/>
              <a:t> </a:t>
            </a:r>
            <a:r>
              <a:rPr lang="en-US" baseline="0" dirty="0" smtClean="0"/>
              <a:t>Our group meets on the 3</a:t>
            </a:r>
            <a:r>
              <a:rPr lang="en-US" baseline="30000" dirty="0" smtClean="0"/>
              <a:t>rd</a:t>
            </a:r>
            <a:r>
              <a:rPr lang="en-US" baseline="0" dirty="0" smtClean="0"/>
              <a:t> Saturday at 10 am at the Norman Central Library.  We meet every month, and our reading choices are best described as eclectic.  My goal is to have someone say each month: </a:t>
            </a:r>
          </a:p>
          <a:p>
            <a:endParaRPr lang="en-US" baseline="0" dirty="0" smtClean="0"/>
          </a:p>
          <a:p>
            <a:r>
              <a:rPr lang="en-US" baseline="0" dirty="0" smtClean="0"/>
              <a:t>- I would never have picked that book up, but I am glad we read it.</a:t>
            </a:r>
          </a:p>
          <a:p>
            <a:r>
              <a:rPr lang="en-US" baseline="0" dirty="0" smtClean="0"/>
              <a:t>- This is why I joined the book group – to get outside my reading zone.</a:t>
            </a:r>
          </a:p>
          <a:p>
            <a:r>
              <a:rPr lang="en-US" baseline="0" dirty="0" smtClean="0"/>
              <a:t>- I didn’t like the book but we had a great discussion.</a:t>
            </a:r>
          </a:p>
          <a:p>
            <a:r>
              <a:rPr lang="en-US" baseline="0" dirty="0" smtClean="0"/>
              <a:t>- Does the library have books on this topic/by this author, I would like to read more</a:t>
            </a:r>
          </a:p>
          <a:p>
            <a:r>
              <a:rPr lang="en-US" baseline="0" dirty="0" smtClean="0"/>
              <a:t>- We read the same book but you was things in it I missed completely  </a:t>
            </a:r>
          </a:p>
          <a:p>
            <a:r>
              <a:rPr lang="en-US" baseline="0" dirty="0" smtClean="0"/>
              <a:t>- I didn’t finish the book but after hearing the discussion I am going to, there is so much more to it than I was getting out of it. </a:t>
            </a:r>
          </a:p>
          <a:p>
            <a:endParaRPr lang="en-US" baseline="0" dirty="0" smtClean="0"/>
          </a:p>
          <a:p>
            <a:r>
              <a:rPr lang="en-US" baseline="0" dirty="0" smtClean="0"/>
              <a:t>According to the Vintage Books and Anchor Books page (Stating or Joining  a Reading Group) http://knopfdoubleday.com/how-to-start-or-join-a-reading-group/</a:t>
            </a:r>
          </a:p>
          <a:p>
            <a:r>
              <a:rPr lang="en-US" baseline="0" dirty="0" smtClean="0"/>
              <a:t>Whether your group is an intimate one organized with friends or a large one run by professionals, the goal is the same: to meet other readers, share theories and opinions, develop a more enriched understanding of the book, and have fun.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3346BD3-A5E5-4E3F-9E47-CE6FE2A3B733}" type="slidenum">
              <a:rPr lang="en-US" smtClean="0"/>
              <a:t>1</a:t>
            </a:fld>
            <a:endParaRPr lang="en-US"/>
          </a:p>
        </p:txBody>
      </p:sp>
    </p:spTree>
    <p:extLst>
      <p:ext uri="{BB962C8B-B14F-4D97-AF65-F5344CB8AC3E}">
        <p14:creationId xmlns:p14="http://schemas.microsoft.com/office/powerpoint/2010/main" val="1875419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10</a:t>
            </a:fld>
            <a:endParaRPr lang="en-US"/>
          </a:p>
        </p:txBody>
      </p:sp>
    </p:spTree>
    <p:extLst>
      <p:ext uri="{BB962C8B-B14F-4D97-AF65-F5344CB8AC3E}">
        <p14:creationId xmlns:p14="http://schemas.microsoft.com/office/powerpoint/2010/main" val="1658746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ReadingGroupGuides.com</a:t>
            </a:r>
            <a:r>
              <a:rPr lang="en-US" baseline="0" dirty="0" smtClean="0"/>
              <a:t> 2009 Reader Survey Results</a:t>
            </a:r>
            <a:endParaRPr lang="en-US" dirty="0" smtClean="0"/>
          </a:p>
          <a:p>
            <a:pPr lvl="1"/>
            <a:endParaRPr lang="en-US" dirty="0" smtClean="0"/>
          </a:p>
          <a:p>
            <a:pPr lvl="1"/>
            <a:r>
              <a:rPr lang="en-US" dirty="0" smtClean="0"/>
              <a:t>Food &amp; Books</a:t>
            </a:r>
          </a:p>
          <a:p>
            <a:pPr lvl="1"/>
            <a:r>
              <a:rPr lang="en-US" dirty="0" smtClean="0"/>
              <a:t>Devil in the White City – Cracker Jacks </a:t>
            </a:r>
          </a:p>
          <a:p>
            <a:pPr lvl="1"/>
            <a:r>
              <a:rPr lang="en-US" dirty="0" smtClean="0"/>
              <a:t>City of Angels – about Venice – biscotti</a:t>
            </a:r>
          </a:p>
          <a:p>
            <a:pPr lvl="1"/>
            <a:r>
              <a:rPr lang="en-US" dirty="0" smtClean="0"/>
              <a:t>The Help – chocolate cream pie</a:t>
            </a:r>
          </a:p>
          <a:p>
            <a:pPr lvl="1"/>
            <a:r>
              <a:rPr lang="en-US" dirty="0" smtClean="0"/>
              <a:t>Pillars of the Earth – Homemade bread and Goat Cheese</a:t>
            </a:r>
          </a:p>
          <a:p>
            <a:pPr lvl="1"/>
            <a:r>
              <a:rPr lang="en-US" dirty="0" smtClean="0"/>
              <a:t>Little Bee – Honey whole wheat chocolate chip cookies</a:t>
            </a:r>
          </a:p>
          <a:p>
            <a:pPr lvl="1"/>
            <a:r>
              <a:rPr lang="en-US" dirty="0" smtClean="0"/>
              <a:t>Blindside book &amp; movie – tailgate food</a:t>
            </a:r>
          </a:p>
          <a:p>
            <a:pPr lvl="1"/>
            <a:r>
              <a:rPr lang="en-US" dirty="0" smtClean="0"/>
              <a:t>Atonement – scones and tea sandwiches</a:t>
            </a:r>
          </a:p>
          <a:p>
            <a:pPr marL="457200" lvl="1"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11</a:t>
            </a:fld>
            <a:endParaRPr lang="en-US"/>
          </a:p>
        </p:txBody>
      </p:sp>
    </p:spTree>
    <p:extLst>
      <p:ext uri="{BB962C8B-B14F-4D97-AF65-F5344CB8AC3E}">
        <p14:creationId xmlns:p14="http://schemas.microsoft.com/office/powerpoint/2010/main" val="1658746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12</a:t>
            </a:fld>
            <a:endParaRPr lang="en-US"/>
          </a:p>
        </p:txBody>
      </p:sp>
    </p:spTree>
    <p:extLst>
      <p:ext uri="{BB962C8B-B14F-4D97-AF65-F5344CB8AC3E}">
        <p14:creationId xmlns:p14="http://schemas.microsoft.com/office/powerpoint/2010/main" val="1658746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Innovation is the key to long-term growth</a:t>
            </a:r>
          </a:p>
          <a:p>
            <a:pPr lvl="1"/>
            <a:endParaRPr lang="en-US" dirty="0" smtClean="0"/>
          </a:p>
          <a:p>
            <a:pPr lvl="1"/>
            <a:r>
              <a:rPr lang="en-US" dirty="0" smtClean="0"/>
              <a:t>Checkout</a:t>
            </a:r>
            <a:r>
              <a:rPr lang="en-US" baseline="0" dirty="0" smtClean="0"/>
              <a:t> other book groups online – Whoisbest.com</a:t>
            </a:r>
          </a:p>
          <a:p>
            <a:pPr lvl="1"/>
            <a:endParaRPr lang="en-US" dirty="0" smtClean="0"/>
          </a:p>
          <a:p>
            <a:r>
              <a:rPr lang="en-US" dirty="0" smtClean="0"/>
              <a:t>http://www.whoisbest.com/search/?q=book+club&amp;subid=81207-133_431_1593893723&amp;cx=partner-pub-6900138095642283:8147265258&amp;cof=FORID%3a10 </a:t>
            </a:r>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13</a:t>
            </a:fld>
            <a:endParaRPr lang="en-US"/>
          </a:p>
        </p:txBody>
      </p:sp>
    </p:spTree>
    <p:extLst>
      <p:ext uri="{BB962C8B-B14F-4D97-AF65-F5344CB8AC3E}">
        <p14:creationId xmlns:p14="http://schemas.microsoft.com/office/powerpoint/2010/main" val="1658746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https://nancypearlbooks.wordpress.com/2010/03/19/good-books-for-reading-groups/  </a:t>
            </a:r>
          </a:p>
          <a:p>
            <a:endParaRPr lang="en-US" dirty="0" smtClean="0"/>
          </a:p>
          <a:p>
            <a:r>
              <a:rPr lang="en-US" dirty="0" smtClean="0"/>
              <a:t>One of the most important</a:t>
            </a:r>
            <a:r>
              <a:rPr lang="en-US" baseline="0" dirty="0" smtClean="0"/>
              <a:t> things we can do keep a book group sustainable is read good books that generate good discussions.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book with enough substance to warrant a discussion longer than 5 or 10 minutes</a:t>
            </a:r>
          </a:p>
          <a:p>
            <a:r>
              <a:rPr lang="en-US" baseline="0" dirty="0" smtClean="0"/>
              <a:t>- Character driven novels where the author leaves you white space to live in the story or characters life</a:t>
            </a:r>
          </a:p>
          <a:p>
            <a:r>
              <a:rPr lang="en-US" dirty="0" smtClean="0"/>
              <a:t>-</a:t>
            </a:r>
            <a:r>
              <a:rPr lang="en-US" baseline="0" dirty="0" smtClean="0"/>
              <a:t> books in which the character has to make a decision that will change the course of his or her life</a:t>
            </a:r>
          </a:p>
          <a:p>
            <a:pPr marL="0" indent="0">
              <a:buFontTx/>
              <a:buNone/>
            </a:pPr>
            <a:r>
              <a:rPr lang="en-US" baseline="0" dirty="0" smtClean="0"/>
              <a:t>- Books with ambiguous endings, unusual narrative structures</a:t>
            </a:r>
          </a:p>
          <a:p>
            <a:pPr marL="0" indent="0">
              <a:buFontTx/>
              <a:buNone/>
            </a:pPr>
            <a:r>
              <a:rPr lang="en-US" baseline="0" dirty="0" smtClean="0"/>
              <a:t>- Narrator is unreliable</a:t>
            </a:r>
          </a:p>
          <a:p>
            <a:pPr marL="171450" indent="-171450">
              <a:buFontTx/>
              <a:buChar char="-"/>
            </a:pPr>
            <a:r>
              <a:rPr lang="en-US" dirty="0" smtClean="0"/>
              <a:t>One of the things that makes these books so good is also what will turn some readers off:  they’re not light reading.  They deal with big issues—death, family, politics, history, and love—but all offer them up to readers in different ways. </a:t>
            </a:r>
          </a:p>
          <a:p>
            <a:pPr marL="0" indent="0">
              <a:buFontTx/>
              <a:buNone/>
            </a:pPr>
            <a:endParaRPr lang="en-US" dirty="0"/>
          </a:p>
          <a:p>
            <a:pPr marL="0" indent="0">
              <a:buFontTx/>
              <a:buNone/>
            </a:pPr>
            <a:r>
              <a:rPr lang="en-US" dirty="0" smtClean="0"/>
              <a:t>Nancy</a:t>
            </a:r>
            <a:r>
              <a:rPr lang="en-US" baseline="0" dirty="0" smtClean="0"/>
              <a:t> Pearl </a:t>
            </a:r>
          </a:p>
          <a:p>
            <a:pPr marL="0" indent="0">
              <a:buFontTx/>
              <a:buNone/>
            </a:pPr>
            <a:r>
              <a:rPr lang="en-US" baseline="0" dirty="0" smtClean="0"/>
              <a:t>Author Book Lust and frequent NPR guest – books under the radar</a:t>
            </a:r>
          </a:p>
          <a:p>
            <a:endParaRPr lang="en-US" dirty="0" smtClean="0"/>
          </a:p>
          <a:p>
            <a:r>
              <a:rPr lang="en-US" dirty="0" smtClean="0"/>
              <a:t>When deciding on a book, make sure it offers topics for </a:t>
            </a:r>
            <a:r>
              <a:rPr lang="en-US" dirty="0" err="1" smtClean="0"/>
              <a:t>discussion.Books</a:t>
            </a:r>
            <a:r>
              <a:rPr lang="en-US" dirty="0" smtClean="0"/>
              <a:t> that will stimulate a good discussion may contain: </a:t>
            </a:r>
          </a:p>
          <a:p>
            <a:r>
              <a:rPr lang="en-US" dirty="0" smtClean="0"/>
              <a:t>Complex plots or characters</a:t>
            </a:r>
          </a:p>
          <a:p>
            <a:r>
              <a:rPr lang="en-US" dirty="0" smtClean="0"/>
              <a:t>Complicated conflicts</a:t>
            </a:r>
          </a:p>
          <a:p>
            <a:r>
              <a:rPr lang="en-US" dirty="0" smtClean="0"/>
              <a:t>Inspiring storylines</a:t>
            </a:r>
          </a:p>
          <a:p>
            <a:r>
              <a:rPr lang="en-US" dirty="0" smtClean="0"/>
              <a:t>Hanging endings</a:t>
            </a:r>
          </a:p>
          <a:p>
            <a:r>
              <a:rPr lang="en-US" dirty="0" smtClean="0"/>
              <a:t>Controversial subject matter</a:t>
            </a:r>
          </a:p>
          <a:p>
            <a:r>
              <a:rPr lang="en-US" dirty="0" smtClean="0"/>
              <a:t>Periods of History</a:t>
            </a:r>
          </a:p>
          <a:p>
            <a:r>
              <a:rPr lang="en-US" dirty="0" smtClean="0"/>
              <a:t>Social Commentary</a:t>
            </a:r>
          </a:p>
          <a:p>
            <a:pPr marL="0" indent="0">
              <a:buFontTx/>
              <a:buNone/>
            </a:pPr>
            <a:r>
              <a:rPr lang="en-US" dirty="0" smtClean="0"/>
              <a:t>http://www.penguin.com/read/book-clubs/tips/ </a:t>
            </a:r>
          </a:p>
          <a:p>
            <a:pPr marL="0" indent="0">
              <a:buFontTx/>
              <a:buNone/>
            </a:pPr>
            <a:endParaRPr lang="en-US" dirty="0" smtClean="0"/>
          </a:p>
          <a:p>
            <a:pPr marL="0" indent="0">
              <a:buFontTx/>
              <a:buNone/>
            </a:pPr>
            <a:r>
              <a:rPr lang="en-US" dirty="0" smtClean="0"/>
              <a:t># pages – busy schedules</a:t>
            </a:r>
            <a:r>
              <a:rPr lang="en-US" baseline="0" dirty="0" smtClean="0"/>
              <a:t>, some books will take longer to read, assign over a meeting break </a:t>
            </a:r>
            <a:endParaRPr lang="en-US" dirty="0" smtClean="0"/>
          </a:p>
        </p:txBody>
      </p:sp>
      <p:sp>
        <p:nvSpPr>
          <p:cNvPr id="4" name="Slide Number Placeholder 3"/>
          <p:cNvSpPr>
            <a:spLocks noGrp="1"/>
          </p:cNvSpPr>
          <p:nvPr>
            <p:ph type="sldNum" sz="quarter" idx="10"/>
          </p:nvPr>
        </p:nvSpPr>
        <p:spPr/>
        <p:txBody>
          <a:bodyPr/>
          <a:lstStyle/>
          <a:p>
            <a:fld id="{73346BD3-A5E5-4E3F-9E47-CE6FE2A3B733}" type="slidenum">
              <a:rPr lang="en-US" smtClean="0"/>
              <a:t>14</a:t>
            </a:fld>
            <a:endParaRPr lang="en-US"/>
          </a:p>
        </p:txBody>
      </p:sp>
    </p:spTree>
    <p:extLst>
      <p:ext uri="{BB962C8B-B14F-4D97-AF65-F5344CB8AC3E}">
        <p14:creationId xmlns:p14="http://schemas.microsoft.com/office/powerpoint/2010/main" val="1904259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15</a:t>
            </a:fld>
            <a:endParaRPr lang="en-US"/>
          </a:p>
        </p:txBody>
      </p:sp>
    </p:spTree>
    <p:extLst>
      <p:ext uri="{BB962C8B-B14F-4D97-AF65-F5344CB8AC3E}">
        <p14:creationId xmlns:p14="http://schemas.microsoft.com/office/powerpoint/2010/main" val="3880703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make sure to read the book! Even if you hate it and have to choke it down, we’d love to hear about why you hated it.”  </a:t>
            </a:r>
          </a:p>
          <a:p>
            <a:r>
              <a:rPr lang="en-US" dirty="0" smtClean="0"/>
              <a:t>NY</a:t>
            </a:r>
            <a:r>
              <a:rPr lang="en-US" baseline="0" dirty="0" smtClean="0"/>
              <a:t> Times article on Book Clubs Really? You’re Not in a Book Club? </a:t>
            </a:r>
            <a:r>
              <a:rPr lang="en-US" dirty="0" smtClean="0"/>
              <a:t>By JAMES ATLAS MARCH 22, 2014 </a:t>
            </a:r>
          </a:p>
          <a:p>
            <a:r>
              <a:rPr lang="en-US" dirty="0" smtClean="0"/>
              <a:t>http://www.nytimes.com/2014/03/23/opinion/sunday/really-youre-not-in-a-book-club.html?_r=0  </a:t>
            </a:r>
          </a:p>
          <a:p>
            <a:endParaRPr lang="en-US" dirty="0" smtClean="0"/>
          </a:p>
          <a:p>
            <a:r>
              <a:rPr lang="en-US" dirty="0" smtClean="0"/>
              <a:t>Mark any interesting passages you might want to discuss.</a:t>
            </a:r>
          </a:p>
          <a:p>
            <a:endParaRPr lang="en-US" dirty="0" smtClean="0"/>
          </a:p>
          <a:p>
            <a:r>
              <a:rPr lang="en-US" dirty="0" smtClean="0"/>
              <a:t>But where – on your own time, on the job?</a:t>
            </a:r>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16</a:t>
            </a:fld>
            <a:endParaRPr lang="en-US"/>
          </a:p>
        </p:txBody>
      </p:sp>
    </p:spTree>
    <p:extLst>
      <p:ext uri="{BB962C8B-B14F-4D97-AF65-F5344CB8AC3E}">
        <p14:creationId xmlns:p14="http://schemas.microsoft.com/office/powerpoint/2010/main" val="1297592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content comes from Book Buzz blog  http://bookgroupbuzz.booklistonline.com/2008/05/07/stalking-the-online-reading-guide/ </a:t>
            </a:r>
          </a:p>
          <a:p>
            <a:endParaRPr lang="en-US" dirty="0" smtClean="0"/>
          </a:p>
          <a:p>
            <a:r>
              <a:rPr lang="en-US" dirty="0" smtClean="0"/>
              <a:t>Reading Group Guides - http://www.readinggroupguides.com </a:t>
            </a:r>
          </a:p>
          <a:p>
            <a:endParaRPr lang="en-US" dirty="0" smtClean="0"/>
          </a:p>
          <a:p>
            <a:r>
              <a:rPr lang="en-US" dirty="0" err="1" smtClean="0"/>
              <a:t>BookBrowse</a:t>
            </a:r>
            <a:r>
              <a:rPr lang="en-US" dirty="0" smtClean="0"/>
              <a:t>, http://www.bookbrowse.com, is a good all-purpose book site that includes a variety of tools, reviews, lists, and other bookish doodads. They have over 500 discussion guides that turn up high on search engine lists. These are not, however, original questions: they’re reprints of materials from the publisher.</a:t>
            </a:r>
          </a:p>
          <a:p>
            <a:endParaRPr lang="en-US" dirty="0" smtClean="0"/>
          </a:p>
          <a:p>
            <a:r>
              <a:rPr lang="en-US" dirty="0" smtClean="0"/>
              <a:t>Book Movement, http://www.bookmovement.com, has a large archive of books and comes up in search engine results, but the guides here often lack discussion questions. When they do have them, they are publisher retreads. But this site has a large constituency and bears further watching for improvements.</a:t>
            </a:r>
          </a:p>
          <a:p>
            <a:endParaRPr lang="en-US" dirty="0" smtClean="0"/>
          </a:p>
          <a:p>
            <a:r>
              <a:rPr lang="en-US" dirty="0" err="1" smtClean="0"/>
              <a:t>BookMuse</a:t>
            </a:r>
            <a:r>
              <a:rPr lang="en-US" dirty="0" smtClean="0"/>
              <a:t>, http://www.bookmuse.com has good original discussion guides, but you must register (free) to access them and they didn’t come up in my experimental searches. The archive here is not large, with only 71 books on this viewing. The new titles here aren’t very new, and this site may be dying out.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17</a:t>
            </a:fld>
            <a:endParaRPr lang="en-US"/>
          </a:p>
        </p:txBody>
      </p:sp>
    </p:spTree>
    <p:extLst>
      <p:ext uri="{BB962C8B-B14F-4D97-AF65-F5344CB8AC3E}">
        <p14:creationId xmlns:p14="http://schemas.microsoft.com/office/powerpoint/2010/main" val="4206515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Do not ask, “So, did you like the book?” Do ask, “What was your reading experience?” </a:t>
            </a:r>
          </a:p>
          <a:p>
            <a:endParaRPr lang="en-US" dirty="0" smtClean="0"/>
          </a:p>
          <a:p>
            <a:r>
              <a:rPr lang="en-US" dirty="0" smtClean="0"/>
              <a:t>What is the significanc</a:t>
            </a:r>
            <a:r>
              <a:rPr lang="en-US" baseline="0" dirty="0" smtClean="0"/>
              <a:t>e of the title?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Remarkable Creatures by Tracy Chevalier</a:t>
            </a:r>
            <a:r>
              <a:rPr lang="en-US" baseline="0" dirty="0"/>
              <a:t> </a:t>
            </a:r>
            <a:r>
              <a:rPr lang="en-US" baseline="0" dirty="0" smtClean="0"/>
              <a:t> discovered </a:t>
            </a:r>
            <a:r>
              <a:rPr lang="en-US" baseline="0" dirty="0" err="1" smtClean="0"/>
              <a:t>dinosauer</a:t>
            </a:r>
            <a:r>
              <a:rPr lang="en-US" baseline="0" dirty="0" smtClean="0"/>
              <a:t> bones or intelligent women thriving in society in the early 1800s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http://arrtreads.org/genrestudies.html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https://www.ebscohost.com/novelist/our-products/novelist-appeals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dirty="0" smtClean="0">
                <a:effectLst/>
              </a:rPr>
              <a:t>Character</a:t>
            </a:r>
            <a:r>
              <a:rPr lang="en-US" dirty="0" smtClean="0">
                <a:effectLst/>
              </a:rPr>
              <a:t> (e.g. character duos, flawed, quirky, etc.) </a:t>
            </a:r>
            <a:r>
              <a:rPr lang="en-US" sz="1200" b="1" kern="1200" dirty="0" smtClean="0">
                <a:solidFill>
                  <a:schemeClr val="tx1"/>
                </a:solidFill>
                <a:effectLst/>
                <a:latin typeface="+mn-lt"/>
                <a:ea typeface="+mn-ea"/>
                <a:cs typeface="+mn-cs"/>
              </a:rPr>
              <a:t>NEW!</a:t>
            </a:r>
            <a:endParaRPr lang="en-US" dirty="0" smtClean="0">
              <a:effectLst/>
            </a:endParaRPr>
          </a:p>
          <a:p>
            <a:r>
              <a:rPr lang="en-US" b="1" dirty="0" smtClean="0">
                <a:effectLst/>
              </a:rPr>
              <a:t>Storyline</a:t>
            </a:r>
            <a:r>
              <a:rPr lang="en-US" dirty="0" smtClean="0">
                <a:effectLst/>
              </a:rPr>
              <a:t> (e.g. action-packed, character-driven, sweeping, etc.)</a:t>
            </a:r>
          </a:p>
          <a:p>
            <a:r>
              <a:rPr lang="en-US" b="1" dirty="0" smtClean="0">
                <a:effectLst/>
              </a:rPr>
              <a:t>Pace</a:t>
            </a:r>
            <a:r>
              <a:rPr lang="en-US" dirty="0" smtClean="0">
                <a:effectLst/>
              </a:rPr>
              <a:t> (e.g. fast-paced, leisurely paced, etc.)</a:t>
            </a:r>
          </a:p>
          <a:p>
            <a:r>
              <a:rPr lang="en-US" b="1" dirty="0" smtClean="0">
                <a:effectLst/>
              </a:rPr>
              <a:t>Tone</a:t>
            </a:r>
            <a:r>
              <a:rPr lang="en-US" dirty="0" smtClean="0">
                <a:effectLst/>
              </a:rPr>
              <a:t> (e.g. bleak, funny, sarcastic, etc.)</a:t>
            </a:r>
          </a:p>
          <a:p>
            <a:r>
              <a:rPr lang="en-US" b="1" dirty="0" smtClean="0">
                <a:effectLst/>
              </a:rPr>
              <a:t>Writing Style</a:t>
            </a:r>
            <a:r>
              <a:rPr lang="en-US" dirty="0" smtClean="0">
                <a:effectLst/>
              </a:rPr>
              <a:t> (e.g. descriptive, gritty, lyrical, etc.)</a:t>
            </a:r>
          </a:p>
          <a:p>
            <a:r>
              <a:rPr lang="en-US" b="1" dirty="0" smtClean="0">
                <a:effectLst/>
              </a:rPr>
              <a:t>Illustration</a:t>
            </a:r>
            <a:r>
              <a:rPr lang="en-US" dirty="0" smtClean="0">
                <a:effectLst/>
              </a:rPr>
              <a:t> (e.g. cartoony, impressionistic, realistic, etc.) </a:t>
            </a:r>
            <a:r>
              <a:rPr lang="en-US" dirty="0" smtClean="0">
                <a:effectLst/>
                <a:hlinkClick r:id="rId3"/>
              </a:rPr>
              <a:t>Learn more about Illustration appeals</a:t>
            </a:r>
            <a:endParaRPr lang="en-US" dirty="0" smtClean="0">
              <a:effectLst/>
            </a:endParaRPr>
          </a:p>
          <a:p>
            <a:r>
              <a:rPr lang="en-US" b="1" dirty="0" smtClean="0">
                <a:effectLst/>
              </a:rPr>
              <a:t>Audio Characteristics</a:t>
            </a:r>
            <a:r>
              <a:rPr lang="en-US" dirty="0" smtClean="0">
                <a:effectLst/>
              </a:rPr>
              <a:t> (e.g. folksy, energetic, read by the author,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p:txBody>
      </p:sp>
      <p:sp>
        <p:nvSpPr>
          <p:cNvPr id="4" name="Slide Number Placeholder 3"/>
          <p:cNvSpPr>
            <a:spLocks noGrp="1"/>
          </p:cNvSpPr>
          <p:nvPr>
            <p:ph type="sldNum" sz="quarter" idx="10"/>
          </p:nvPr>
        </p:nvSpPr>
        <p:spPr/>
        <p:txBody>
          <a:bodyPr/>
          <a:lstStyle/>
          <a:p>
            <a:fld id="{73346BD3-A5E5-4E3F-9E47-CE6FE2A3B733}" type="slidenum">
              <a:rPr lang="en-US" smtClean="0"/>
              <a:t>19</a:t>
            </a:fld>
            <a:endParaRPr lang="en-US"/>
          </a:p>
        </p:txBody>
      </p:sp>
    </p:spTree>
    <p:extLst>
      <p:ext uri="{BB962C8B-B14F-4D97-AF65-F5344CB8AC3E}">
        <p14:creationId xmlns:p14="http://schemas.microsoft.com/office/powerpoint/2010/main" val="3548953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research:</a:t>
            </a:r>
            <a:r>
              <a:rPr lang="en-US" dirty="0" smtClean="0"/>
              <a:t> Look for materials that will supplement your reading. For example, try looking for interviews in newspapers, magazines, and websites to see if what the author has to say about his or her work provides additional insights into the book. Does any of it seem autobiographical? Are there any cultural or historical aspects that you can research to supplement the discussion? If you find them, bring both positive and negative book reviews to the meeting so that you and the other members can discuss whether you agree or disagree with reviewers’ assessments of the book.</a:t>
            </a:r>
          </a:p>
          <a:p>
            <a:endParaRPr lang="en-US" dirty="0" smtClean="0"/>
          </a:p>
          <a:p>
            <a:r>
              <a:rPr lang="en-US" dirty="0" smtClean="0"/>
              <a:t>http://knopfdoubleday.com/tips-for-meetings/ </a:t>
            </a:r>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20</a:t>
            </a:fld>
            <a:endParaRPr lang="en-US"/>
          </a:p>
        </p:txBody>
      </p:sp>
    </p:spTree>
    <p:extLst>
      <p:ext uri="{BB962C8B-B14F-4D97-AF65-F5344CB8AC3E}">
        <p14:creationId xmlns:p14="http://schemas.microsoft.com/office/powerpoint/2010/main" val="348350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2</a:t>
            </a:fld>
            <a:endParaRPr lang="en-US"/>
          </a:p>
        </p:txBody>
      </p:sp>
    </p:spTree>
    <p:extLst>
      <p:ext uri="{BB962C8B-B14F-4D97-AF65-F5344CB8AC3E}">
        <p14:creationId xmlns:p14="http://schemas.microsoft.com/office/powerpoint/2010/main" val="2324561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22</a:t>
            </a:fld>
            <a:endParaRPr lang="en-US"/>
          </a:p>
        </p:txBody>
      </p:sp>
    </p:spTree>
    <p:extLst>
      <p:ext uri="{BB962C8B-B14F-4D97-AF65-F5344CB8AC3E}">
        <p14:creationId xmlns:p14="http://schemas.microsoft.com/office/powerpoint/2010/main" val="557789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Says: Group complaints</a:t>
            </a:r>
          </a:p>
          <a:p>
            <a:r>
              <a:rPr lang="en-US" dirty="0" smtClean="0"/>
              <a:t>Too social, not enough book discussion</a:t>
            </a:r>
          </a:p>
          <a:p>
            <a:r>
              <a:rPr lang="en-US" dirty="0" smtClean="0"/>
              <a:t>We need more male members</a:t>
            </a:r>
          </a:p>
        </p:txBody>
      </p:sp>
      <p:sp>
        <p:nvSpPr>
          <p:cNvPr id="4" name="Slide Number Placeholder 3"/>
          <p:cNvSpPr>
            <a:spLocks noGrp="1"/>
          </p:cNvSpPr>
          <p:nvPr>
            <p:ph type="sldNum" sz="quarter" idx="10"/>
          </p:nvPr>
        </p:nvSpPr>
        <p:spPr/>
        <p:txBody>
          <a:bodyPr/>
          <a:lstStyle/>
          <a:p>
            <a:fld id="{73346BD3-A5E5-4E3F-9E47-CE6FE2A3B733}" type="slidenum">
              <a:rPr lang="en-US" smtClean="0"/>
              <a:t>23</a:t>
            </a:fld>
            <a:endParaRPr lang="en-US"/>
          </a:p>
        </p:txBody>
      </p:sp>
    </p:spTree>
    <p:extLst>
      <p:ext uri="{BB962C8B-B14F-4D97-AF65-F5344CB8AC3E}">
        <p14:creationId xmlns:p14="http://schemas.microsoft.com/office/powerpoint/2010/main" val="3347055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http://www.nancypearl.com/?page_id=1190</a:t>
            </a:r>
          </a:p>
          <a:p>
            <a:endParaRPr lang="en-US" dirty="0" smtClean="0"/>
          </a:p>
          <a:p>
            <a:r>
              <a:rPr lang="en-US" dirty="0" smtClean="0"/>
              <a:t>Conversation</a:t>
            </a:r>
            <a:r>
              <a:rPr lang="en-US" baseline="0" dirty="0" smtClean="0"/>
              <a:t> diagram</a:t>
            </a:r>
          </a:p>
          <a:p>
            <a:r>
              <a:rPr lang="en-US" baseline="0" dirty="0" smtClean="0"/>
              <a:t>	</a:t>
            </a:r>
          </a:p>
          <a:p>
            <a:r>
              <a:rPr lang="en-US" baseline="0" dirty="0" smtClean="0"/>
              <a:t>- Everyone brings a question with them</a:t>
            </a:r>
          </a:p>
          <a:p>
            <a:r>
              <a:rPr lang="en-US" dirty="0" smtClean="0"/>
              <a:t>- We do not focus on whether we like a book or not. It’s about whether you got something out of it.  We do not focus on whether we like a book or not. It’s about whether you got something out of it. We go around the room when we start and have everyone answer a question to get the conversation started. It guarantees that everyone gets an opportunity to speak.”</a:t>
            </a:r>
          </a:p>
          <a:p>
            <a:r>
              <a:rPr lang="en-US" dirty="0" smtClean="0"/>
              <a:t>- Handing out the questions prior to reading the book and the discussion is most helpful in promoting more thoughtful, insightful discussion.”</a:t>
            </a:r>
          </a:p>
          <a:p>
            <a:r>
              <a:rPr lang="en-US" dirty="0" smtClean="0"/>
              <a:t>http://knopfdoubleday.com/group-talk/ </a:t>
            </a:r>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24</a:t>
            </a:fld>
            <a:endParaRPr lang="en-US"/>
          </a:p>
        </p:txBody>
      </p:sp>
    </p:spTree>
    <p:extLst>
      <p:ext uri="{BB962C8B-B14F-4D97-AF65-F5344CB8AC3E}">
        <p14:creationId xmlns:p14="http://schemas.microsoft.com/office/powerpoint/2010/main" val="1098443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http://www.nancypearl.com/?page_id=1190</a:t>
            </a:r>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25</a:t>
            </a:fld>
            <a:endParaRPr lang="en-US"/>
          </a:p>
        </p:txBody>
      </p:sp>
    </p:spTree>
    <p:extLst>
      <p:ext uri="{BB962C8B-B14F-4D97-AF65-F5344CB8AC3E}">
        <p14:creationId xmlns:p14="http://schemas.microsoft.com/office/powerpoint/2010/main" val="617906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http://www.nancypearl.com/?page_id=1190</a:t>
            </a:r>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26</a:t>
            </a:fld>
            <a:endParaRPr lang="en-US"/>
          </a:p>
        </p:txBody>
      </p:sp>
    </p:spTree>
    <p:extLst>
      <p:ext uri="{BB962C8B-B14F-4D97-AF65-F5344CB8AC3E}">
        <p14:creationId xmlns:p14="http://schemas.microsoft.com/office/powerpoint/2010/main" val="1831547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28</a:t>
            </a:fld>
            <a:endParaRPr lang="en-US"/>
          </a:p>
        </p:txBody>
      </p:sp>
    </p:spTree>
    <p:extLst>
      <p:ext uri="{BB962C8B-B14F-4D97-AF65-F5344CB8AC3E}">
        <p14:creationId xmlns:p14="http://schemas.microsoft.com/office/powerpoint/2010/main" val="1018145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32</a:t>
            </a:fld>
            <a:endParaRPr lang="en-US"/>
          </a:p>
        </p:txBody>
      </p:sp>
    </p:spTree>
    <p:extLst>
      <p:ext uri="{BB962C8B-B14F-4D97-AF65-F5344CB8AC3E}">
        <p14:creationId xmlns:p14="http://schemas.microsoft.com/office/powerpoint/2010/main" val="268119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no set rules!</a:t>
            </a:r>
          </a:p>
          <a:p>
            <a:endParaRPr lang="en-US" dirty="0" smtClean="0"/>
          </a:p>
          <a:p>
            <a:r>
              <a:rPr lang="en-US" dirty="0" smtClean="0"/>
              <a:t>Big Read</a:t>
            </a:r>
            <a:r>
              <a:rPr lang="en-US" baseline="0" dirty="0" smtClean="0"/>
              <a:t> vs monthly groups </a:t>
            </a:r>
          </a:p>
          <a:p>
            <a:endParaRPr lang="en-US" baseline="0" dirty="0" smtClean="0"/>
          </a:p>
          <a:p>
            <a:r>
              <a:rPr lang="en-US" baseline="0" dirty="0" smtClean="0"/>
              <a:t>Most one book, one group vs Ravenous Readers – lunch with multiple reads</a:t>
            </a:r>
          </a:p>
          <a:p>
            <a:r>
              <a:rPr lang="en-US" baseline="0" dirty="0" smtClean="0"/>
              <a:t>	Themed reads – Green reads, Mysteries</a:t>
            </a:r>
          </a:p>
          <a:p>
            <a:endParaRPr lang="en-US" baseline="0" dirty="0" smtClean="0"/>
          </a:p>
          <a:p>
            <a:r>
              <a:rPr lang="en-US" baseline="0" dirty="0" smtClean="0"/>
              <a:t>Books – paperback, hardback, large print, </a:t>
            </a:r>
            <a:r>
              <a:rPr lang="en-US" baseline="0" dirty="0" err="1" smtClean="0"/>
              <a:t>ereads</a:t>
            </a:r>
            <a:endParaRPr lang="en-US" dirty="0" smtClean="0"/>
          </a:p>
          <a:p>
            <a:endParaRPr lang="en-US" dirty="0" smtClean="0"/>
          </a:p>
          <a:p>
            <a:r>
              <a:rPr lang="en-US" dirty="0" smtClean="0"/>
              <a:t>Target audience</a:t>
            </a:r>
          </a:p>
          <a:p>
            <a:endParaRPr lang="en-US" dirty="0" smtClean="0"/>
          </a:p>
          <a:p>
            <a:r>
              <a:rPr lang="en-US" dirty="0" smtClean="0"/>
              <a:t>Parking at</a:t>
            </a:r>
            <a:r>
              <a:rPr lang="en-US" baseline="0" dirty="0" smtClean="0"/>
              <a:t> OU? Daytime, evening?</a:t>
            </a:r>
          </a:p>
        </p:txBody>
      </p:sp>
      <p:sp>
        <p:nvSpPr>
          <p:cNvPr id="4" name="Slide Number Placeholder 3"/>
          <p:cNvSpPr>
            <a:spLocks noGrp="1"/>
          </p:cNvSpPr>
          <p:nvPr>
            <p:ph type="sldNum" sz="quarter" idx="10"/>
          </p:nvPr>
        </p:nvSpPr>
        <p:spPr/>
        <p:txBody>
          <a:bodyPr/>
          <a:lstStyle/>
          <a:p>
            <a:fld id="{73346BD3-A5E5-4E3F-9E47-CE6FE2A3B733}" type="slidenum">
              <a:rPr lang="en-US" smtClean="0"/>
              <a:t>3</a:t>
            </a:fld>
            <a:endParaRPr lang="en-US"/>
          </a:p>
        </p:txBody>
      </p:sp>
    </p:spTree>
    <p:extLst>
      <p:ext uri="{BB962C8B-B14F-4D97-AF65-F5344CB8AC3E}">
        <p14:creationId xmlns:p14="http://schemas.microsoft.com/office/powerpoint/2010/main" val="580382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a:t>
            </a:r>
            <a:r>
              <a:rPr lang="en-US" baseline="0" dirty="0" smtClean="0"/>
              <a:t>GroupGuides.com  The Online Community for Reading Groups</a:t>
            </a:r>
          </a:p>
          <a:p>
            <a:endParaRPr lang="en-US" baseline="0" dirty="0" smtClean="0"/>
          </a:p>
          <a:p>
            <a:r>
              <a:rPr lang="en-US" baseline="0" dirty="0" smtClean="0"/>
              <a:t>2009 Readers’ Survey </a:t>
            </a:r>
          </a:p>
          <a:p>
            <a:endParaRPr lang="en-US" baseline="0" dirty="0" smtClean="0"/>
          </a:p>
          <a:p>
            <a:r>
              <a:rPr lang="en-US" baseline="0" dirty="0" smtClean="0"/>
              <a:t>Currently in the process of repeating the survey</a:t>
            </a:r>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4</a:t>
            </a:fld>
            <a:endParaRPr lang="en-US"/>
          </a:p>
        </p:txBody>
      </p:sp>
    </p:spTree>
    <p:extLst>
      <p:ext uri="{BB962C8B-B14F-4D97-AF65-F5344CB8AC3E}">
        <p14:creationId xmlns:p14="http://schemas.microsoft.com/office/powerpoint/2010/main" val="2037086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 groups are not created overnight, rather they are grown over time.</a:t>
            </a:r>
          </a:p>
          <a:p>
            <a:endParaRPr lang="en-US" dirty="0" smtClean="0"/>
          </a:p>
          <a:p>
            <a:r>
              <a:rPr lang="en-US" dirty="0" smtClean="0"/>
              <a:t>Why - </a:t>
            </a:r>
          </a:p>
          <a:p>
            <a:r>
              <a:rPr lang="en-US" dirty="0" smtClean="0"/>
              <a:t>Keep</a:t>
            </a:r>
            <a:r>
              <a:rPr lang="en-US" baseline="0" dirty="0" smtClean="0"/>
              <a:t> members  but life happens</a:t>
            </a:r>
          </a:p>
          <a:p>
            <a:r>
              <a:rPr lang="en-US" baseline="0" dirty="0" smtClean="0"/>
              <a:t>	people move, graduate, get different jobs, change life circumstances</a:t>
            </a:r>
          </a:p>
          <a:p>
            <a:endParaRPr lang="en-US" baseline="0" dirty="0" smtClean="0"/>
          </a:p>
          <a:p>
            <a:r>
              <a:rPr lang="en-US" baseline="0" dirty="0" smtClean="0"/>
              <a:t>Keep reaching out to new members</a:t>
            </a:r>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5</a:t>
            </a:fld>
            <a:endParaRPr lang="en-US"/>
          </a:p>
        </p:txBody>
      </p:sp>
    </p:spTree>
    <p:extLst>
      <p:ext uri="{BB962C8B-B14F-4D97-AF65-F5344CB8AC3E}">
        <p14:creationId xmlns:p14="http://schemas.microsoft.com/office/powerpoint/2010/main" val="147980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Looking for a weekend book group, then this is the group for you.</a:t>
            </a:r>
          </a:p>
          <a:p>
            <a:r>
              <a:rPr lang="en-US" dirty="0" smtClean="0"/>
              <a:t>We meet at the Norman Public Library on the 3rd Saturday of every month at 10 o’clock.</a:t>
            </a:r>
          </a:p>
          <a:p>
            <a:r>
              <a:rPr lang="en-US" dirty="0" smtClean="0"/>
              <a:t>Our group has an eclectic reading list that includes nonfiction and all genres of fiction.  </a:t>
            </a:r>
          </a:p>
          <a:p>
            <a:r>
              <a:rPr lang="en-US" dirty="0" smtClean="0"/>
              <a:t>Our discussions are in-depth and wide-ranging, with members providing diverse, topical and recent reading recommendations.</a:t>
            </a:r>
          </a:p>
          <a:p>
            <a:r>
              <a:rPr lang="en-US" dirty="0" smtClean="0"/>
              <a:t>Group members range in age from their mid-twenties to the nineties. </a:t>
            </a:r>
          </a:p>
          <a:p>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6</a:t>
            </a:fld>
            <a:endParaRPr lang="en-US"/>
          </a:p>
        </p:txBody>
      </p:sp>
    </p:spTree>
    <p:extLst>
      <p:ext uri="{BB962C8B-B14F-4D97-AF65-F5344CB8AC3E}">
        <p14:creationId xmlns:p14="http://schemas.microsoft.com/office/powerpoint/2010/main" val="879604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 groups are not created overnight, rather they are grown over time.</a:t>
            </a:r>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7</a:t>
            </a:fld>
            <a:endParaRPr lang="en-US"/>
          </a:p>
        </p:txBody>
      </p:sp>
    </p:spTree>
    <p:extLst>
      <p:ext uri="{BB962C8B-B14F-4D97-AF65-F5344CB8AC3E}">
        <p14:creationId xmlns:p14="http://schemas.microsoft.com/office/powerpoint/2010/main" val="165874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Morton Grove</a:t>
            </a:r>
            <a:r>
              <a:rPr lang="en-US" baseline="0" dirty="0" smtClean="0"/>
              <a:t> Public Library, IL  http://www.mgpl.org/read-listen-view/book-discussion-groups/ </a:t>
            </a:r>
          </a:p>
          <a:p>
            <a:endParaRPr lang="en-US" baseline="0" dirty="0" smtClean="0"/>
          </a:p>
          <a:p>
            <a:r>
              <a:rPr lang="en-US" baseline="0" dirty="0" smtClean="0"/>
              <a:t>5 different types of book groups</a:t>
            </a:r>
          </a:p>
          <a:p>
            <a:endParaRPr lang="en-US" baseline="0" dirty="0" smtClean="0"/>
          </a:p>
          <a:p>
            <a:r>
              <a:rPr lang="en-US" baseline="0" dirty="0" smtClean="0"/>
              <a:t>See how they have branded themselves</a:t>
            </a:r>
          </a:p>
          <a:p>
            <a:endParaRPr lang="en-US" baseline="0" dirty="0" smtClean="0"/>
          </a:p>
          <a:p>
            <a:r>
              <a:rPr lang="en-US" baseline="0" dirty="0" smtClean="0"/>
              <a:t>Past reads reveal group history and predicts future reads</a:t>
            </a:r>
          </a:p>
          <a:p>
            <a:r>
              <a:rPr lang="en-US" baseline="0" dirty="0" smtClean="0"/>
              <a:t>Where they meet – in the library, at the Irish Pub,  at Barnes &amp; Noble (YA book group)</a:t>
            </a:r>
          </a:p>
          <a:p>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8</a:t>
            </a:fld>
            <a:endParaRPr lang="en-US"/>
          </a:p>
        </p:txBody>
      </p:sp>
    </p:spTree>
    <p:extLst>
      <p:ext uri="{BB962C8B-B14F-4D97-AF65-F5344CB8AC3E}">
        <p14:creationId xmlns:p14="http://schemas.microsoft.com/office/powerpoint/2010/main" val="3618092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Morton Grove</a:t>
            </a:r>
            <a:r>
              <a:rPr lang="en-US" baseline="0" dirty="0" smtClean="0"/>
              <a:t> Public Library, IL  http://www.mgpl.org/read-listen-view/book-discussion-groups/ </a:t>
            </a:r>
          </a:p>
          <a:p>
            <a:endParaRPr lang="en-US" baseline="0" dirty="0" smtClean="0"/>
          </a:p>
          <a:p>
            <a:r>
              <a:rPr lang="en-US" baseline="0" dirty="0" smtClean="0"/>
              <a:t>5 different types of book groups</a:t>
            </a:r>
          </a:p>
          <a:p>
            <a:endParaRPr lang="en-US" baseline="0" dirty="0" smtClean="0"/>
          </a:p>
          <a:p>
            <a:r>
              <a:rPr lang="en-US" baseline="0" dirty="0" smtClean="0"/>
              <a:t>See how they have branded themselves</a:t>
            </a:r>
          </a:p>
          <a:p>
            <a:endParaRPr lang="en-US" baseline="0" dirty="0" smtClean="0"/>
          </a:p>
          <a:p>
            <a:r>
              <a:rPr lang="en-US" baseline="0" dirty="0" smtClean="0"/>
              <a:t>Past reads reveal group history and predicts future reads</a:t>
            </a:r>
          </a:p>
          <a:p>
            <a:r>
              <a:rPr lang="en-US" baseline="0" dirty="0" smtClean="0"/>
              <a:t>Where they meet – in the library, at the Irish Pub,  at Barnes &amp; Noble</a:t>
            </a:r>
          </a:p>
          <a:p>
            <a:endParaRPr lang="en-US" dirty="0"/>
          </a:p>
        </p:txBody>
      </p:sp>
      <p:sp>
        <p:nvSpPr>
          <p:cNvPr id="4" name="Slide Number Placeholder 3"/>
          <p:cNvSpPr>
            <a:spLocks noGrp="1"/>
          </p:cNvSpPr>
          <p:nvPr>
            <p:ph type="sldNum" sz="quarter" idx="10"/>
          </p:nvPr>
        </p:nvSpPr>
        <p:spPr/>
        <p:txBody>
          <a:bodyPr/>
          <a:lstStyle/>
          <a:p>
            <a:fld id="{73346BD3-A5E5-4E3F-9E47-CE6FE2A3B733}" type="slidenum">
              <a:rPr lang="en-US" smtClean="0"/>
              <a:t>9</a:t>
            </a:fld>
            <a:endParaRPr lang="en-US"/>
          </a:p>
        </p:txBody>
      </p:sp>
    </p:spTree>
    <p:extLst>
      <p:ext uri="{BB962C8B-B14F-4D97-AF65-F5344CB8AC3E}">
        <p14:creationId xmlns:p14="http://schemas.microsoft.com/office/powerpoint/2010/main" val="3618092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75E370-C34E-4EDE-9736-573EFFC5B0F6}" type="datetimeFigureOut">
              <a:rPr lang="en-US" smtClean="0"/>
              <a:t>7/9/15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8A8F0-2916-4C41-9FD3-AC4EDCEFA1C7}" type="slidenum">
              <a:rPr lang="en-US" smtClean="0"/>
              <a:t>‹#›</a:t>
            </a:fld>
            <a:endParaRPr lang="en-US"/>
          </a:p>
        </p:txBody>
      </p:sp>
    </p:spTree>
    <p:extLst>
      <p:ext uri="{BB962C8B-B14F-4D97-AF65-F5344CB8AC3E}">
        <p14:creationId xmlns:p14="http://schemas.microsoft.com/office/powerpoint/2010/main" val="243324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5E370-C34E-4EDE-9736-573EFFC5B0F6}" type="datetimeFigureOut">
              <a:rPr lang="en-US" smtClean="0"/>
              <a:t>7/9/15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8A8F0-2916-4C41-9FD3-AC4EDCEFA1C7}" type="slidenum">
              <a:rPr lang="en-US" smtClean="0"/>
              <a:t>‹#›</a:t>
            </a:fld>
            <a:endParaRPr lang="en-US"/>
          </a:p>
        </p:txBody>
      </p:sp>
    </p:spTree>
    <p:extLst>
      <p:ext uri="{BB962C8B-B14F-4D97-AF65-F5344CB8AC3E}">
        <p14:creationId xmlns:p14="http://schemas.microsoft.com/office/powerpoint/2010/main" val="341572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5E370-C34E-4EDE-9736-573EFFC5B0F6}" type="datetimeFigureOut">
              <a:rPr lang="en-US" smtClean="0"/>
              <a:t>7/9/15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8A8F0-2916-4C41-9FD3-AC4EDCEFA1C7}" type="slidenum">
              <a:rPr lang="en-US" smtClean="0"/>
              <a:t>‹#›</a:t>
            </a:fld>
            <a:endParaRPr lang="en-US"/>
          </a:p>
        </p:txBody>
      </p:sp>
    </p:spTree>
    <p:extLst>
      <p:ext uri="{BB962C8B-B14F-4D97-AF65-F5344CB8AC3E}">
        <p14:creationId xmlns:p14="http://schemas.microsoft.com/office/powerpoint/2010/main" val="173750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5E370-C34E-4EDE-9736-573EFFC5B0F6}" type="datetimeFigureOut">
              <a:rPr lang="en-US" smtClean="0"/>
              <a:t>7/9/15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8A8F0-2916-4C41-9FD3-AC4EDCEFA1C7}" type="slidenum">
              <a:rPr lang="en-US" smtClean="0"/>
              <a:t>‹#›</a:t>
            </a:fld>
            <a:endParaRPr lang="en-US"/>
          </a:p>
        </p:txBody>
      </p:sp>
    </p:spTree>
    <p:extLst>
      <p:ext uri="{BB962C8B-B14F-4D97-AF65-F5344CB8AC3E}">
        <p14:creationId xmlns:p14="http://schemas.microsoft.com/office/powerpoint/2010/main" val="1675911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75E370-C34E-4EDE-9736-573EFFC5B0F6}" type="datetimeFigureOut">
              <a:rPr lang="en-US" smtClean="0"/>
              <a:t>7/9/15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A8A8F0-2916-4C41-9FD3-AC4EDCEFA1C7}" type="slidenum">
              <a:rPr lang="en-US" smtClean="0"/>
              <a:t>‹#›</a:t>
            </a:fld>
            <a:endParaRPr lang="en-US"/>
          </a:p>
        </p:txBody>
      </p:sp>
    </p:spTree>
    <p:extLst>
      <p:ext uri="{BB962C8B-B14F-4D97-AF65-F5344CB8AC3E}">
        <p14:creationId xmlns:p14="http://schemas.microsoft.com/office/powerpoint/2010/main" val="394726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75E370-C34E-4EDE-9736-573EFFC5B0F6}" type="datetimeFigureOut">
              <a:rPr lang="en-US" smtClean="0"/>
              <a:t>7/9/15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8A8F0-2916-4C41-9FD3-AC4EDCEFA1C7}" type="slidenum">
              <a:rPr lang="en-US" smtClean="0"/>
              <a:t>‹#›</a:t>
            </a:fld>
            <a:endParaRPr lang="en-US"/>
          </a:p>
        </p:txBody>
      </p:sp>
    </p:spTree>
    <p:extLst>
      <p:ext uri="{BB962C8B-B14F-4D97-AF65-F5344CB8AC3E}">
        <p14:creationId xmlns:p14="http://schemas.microsoft.com/office/powerpoint/2010/main" val="330297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75E370-C34E-4EDE-9736-573EFFC5B0F6}" type="datetimeFigureOut">
              <a:rPr lang="en-US" smtClean="0"/>
              <a:t>7/9/15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A8A8F0-2916-4C41-9FD3-AC4EDCEFA1C7}" type="slidenum">
              <a:rPr lang="en-US" smtClean="0"/>
              <a:t>‹#›</a:t>
            </a:fld>
            <a:endParaRPr lang="en-US"/>
          </a:p>
        </p:txBody>
      </p:sp>
    </p:spTree>
    <p:extLst>
      <p:ext uri="{BB962C8B-B14F-4D97-AF65-F5344CB8AC3E}">
        <p14:creationId xmlns:p14="http://schemas.microsoft.com/office/powerpoint/2010/main" val="324983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75E370-C34E-4EDE-9736-573EFFC5B0F6}" type="datetimeFigureOut">
              <a:rPr lang="en-US" smtClean="0"/>
              <a:t>7/9/15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A8A8F0-2916-4C41-9FD3-AC4EDCEFA1C7}" type="slidenum">
              <a:rPr lang="en-US" smtClean="0"/>
              <a:t>‹#›</a:t>
            </a:fld>
            <a:endParaRPr lang="en-US"/>
          </a:p>
        </p:txBody>
      </p:sp>
    </p:spTree>
    <p:extLst>
      <p:ext uri="{BB962C8B-B14F-4D97-AF65-F5344CB8AC3E}">
        <p14:creationId xmlns:p14="http://schemas.microsoft.com/office/powerpoint/2010/main" val="2553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5E370-C34E-4EDE-9736-573EFFC5B0F6}" type="datetimeFigureOut">
              <a:rPr lang="en-US" smtClean="0"/>
              <a:t>7/9/15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A8A8F0-2916-4C41-9FD3-AC4EDCEFA1C7}" type="slidenum">
              <a:rPr lang="en-US" smtClean="0"/>
              <a:t>‹#›</a:t>
            </a:fld>
            <a:endParaRPr lang="en-US"/>
          </a:p>
        </p:txBody>
      </p:sp>
    </p:spTree>
    <p:extLst>
      <p:ext uri="{BB962C8B-B14F-4D97-AF65-F5344CB8AC3E}">
        <p14:creationId xmlns:p14="http://schemas.microsoft.com/office/powerpoint/2010/main" val="197021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5E370-C34E-4EDE-9736-573EFFC5B0F6}" type="datetimeFigureOut">
              <a:rPr lang="en-US" smtClean="0"/>
              <a:t>7/9/15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8A8F0-2916-4C41-9FD3-AC4EDCEFA1C7}" type="slidenum">
              <a:rPr lang="en-US" smtClean="0"/>
              <a:t>‹#›</a:t>
            </a:fld>
            <a:endParaRPr lang="en-US"/>
          </a:p>
        </p:txBody>
      </p:sp>
    </p:spTree>
    <p:extLst>
      <p:ext uri="{BB962C8B-B14F-4D97-AF65-F5344CB8AC3E}">
        <p14:creationId xmlns:p14="http://schemas.microsoft.com/office/powerpoint/2010/main" val="283698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5E370-C34E-4EDE-9736-573EFFC5B0F6}" type="datetimeFigureOut">
              <a:rPr lang="en-US" smtClean="0"/>
              <a:t>7/9/15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A8A8F0-2916-4C41-9FD3-AC4EDCEFA1C7}" type="slidenum">
              <a:rPr lang="en-US" smtClean="0"/>
              <a:t>‹#›</a:t>
            </a:fld>
            <a:endParaRPr lang="en-US"/>
          </a:p>
        </p:txBody>
      </p:sp>
    </p:spTree>
    <p:extLst>
      <p:ext uri="{BB962C8B-B14F-4D97-AF65-F5344CB8AC3E}">
        <p14:creationId xmlns:p14="http://schemas.microsoft.com/office/powerpoint/2010/main" val="35562668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5E370-C34E-4EDE-9736-573EFFC5B0F6}" type="datetimeFigureOut">
              <a:rPr lang="en-US" smtClean="0"/>
              <a:t>7/9/15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8A8F0-2916-4C41-9FD3-AC4EDCEFA1C7}" type="slidenum">
              <a:rPr lang="en-US" smtClean="0"/>
              <a:t>‹#›</a:t>
            </a:fld>
            <a:endParaRPr lang="en-US"/>
          </a:p>
        </p:txBody>
      </p:sp>
    </p:spTree>
    <p:extLst>
      <p:ext uri="{BB962C8B-B14F-4D97-AF65-F5344CB8AC3E}">
        <p14:creationId xmlns:p14="http://schemas.microsoft.com/office/powerpoint/2010/main" val="42806598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mailto:ttittle@pioneerlibrarysystem.org" TargetMode="External"/><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3143" y="3208111"/>
            <a:ext cx="7772400" cy="2049689"/>
          </a:xfrm>
        </p:spPr>
        <p:txBody>
          <a:bodyPr>
            <a:noAutofit/>
          </a:bodyPr>
          <a:lstStyle/>
          <a:p>
            <a:r>
              <a:rPr lang="en-US" sz="4800" b="1" dirty="0" smtClean="0"/>
              <a:t>Welcome to the </a:t>
            </a:r>
            <a:br>
              <a:rPr lang="en-US" sz="4800" b="1" dirty="0" smtClean="0"/>
            </a:br>
            <a:r>
              <a:rPr lang="en-US" sz="4800" b="1" dirty="0" smtClean="0"/>
              <a:t>OU Book Discussion </a:t>
            </a:r>
            <a:br>
              <a:rPr lang="en-US" sz="4800" b="1" dirty="0" smtClean="0"/>
            </a:br>
            <a:r>
              <a:rPr lang="en-US" sz="4800" b="1" dirty="0" smtClean="0"/>
              <a:t>Discussion</a:t>
            </a:r>
            <a:endParaRPr lang="en-US" sz="4800" b="1" dirty="0"/>
          </a:p>
        </p:txBody>
      </p:sp>
      <p:sp>
        <p:nvSpPr>
          <p:cNvPr id="3" name="Subtitle 2"/>
          <p:cNvSpPr>
            <a:spLocks noGrp="1"/>
          </p:cNvSpPr>
          <p:nvPr>
            <p:ph type="subTitle" idx="1"/>
          </p:nvPr>
        </p:nvSpPr>
        <p:spPr>
          <a:xfrm>
            <a:off x="304800" y="5562600"/>
            <a:ext cx="6400800" cy="1066800"/>
          </a:xfrm>
        </p:spPr>
        <p:txBody>
          <a:bodyPr>
            <a:normAutofit fontScale="70000" lnSpcReduction="20000"/>
          </a:bodyPr>
          <a:lstStyle/>
          <a:p>
            <a:pPr algn="l"/>
            <a:r>
              <a:rPr lang="en-US" dirty="0" smtClean="0">
                <a:solidFill>
                  <a:schemeClr val="tx1"/>
                </a:solidFill>
              </a:rPr>
              <a:t>Theresa </a:t>
            </a:r>
            <a:r>
              <a:rPr lang="en-US" dirty="0" smtClean="0">
                <a:solidFill>
                  <a:schemeClr val="tx1"/>
                </a:solidFill>
              </a:rPr>
              <a:t>Tittle</a:t>
            </a:r>
            <a:endParaRPr lang="en-US" dirty="0" smtClean="0">
              <a:solidFill>
                <a:schemeClr val="tx1"/>
              </a:solidFill>
            </a:endParaRPr>
          </a:p>
          <a:p>
            <a:pPr algn="l"/>
            <a:r>
              <a:rPr lang="en-US" dirty="0" smtClean="0">
                <a:solidFill>
                  <a:schemeClr val="tx1"/>
                </a:solidFill>
              </a:rPr>
              <a:t>Pioneer Library System</a:t>
            </a:r>
          </a:p>
          <a:p>
            <a:pPr algn="l"/>
            <a:r>
              <a:rPr lang="en-US" dirty="0" smtClean="0">
                <a:solidFill>
                  <a:schemeClr val="tx1"/>
                </a:solidFill>
              </a:rPr>
              <a:t>July 8, 2015</a:t>
            </a: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10886"/>
            <a:ext cx="9083906" cy="280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48400" y="10886"/>
            <a:ext cx="9144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424253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keep it going -</a:t>
            </a:r>
            <a:br>
              <a:rPr lang="en-US" dirty="0" smtClean="0"/>
            </a:br>
            <a:r>
              <a:rPr lang="en-US" dirty="0" smtClean="0"/>
              <a:t>Create &amp; Evolve Your Ground Rules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Focus of the group – </a:t>
            </a:r>
          </a:p>
          <a:p>
            <a:pPr lvl="1"/>
            <a:r>
              <a:rPr lang="en-US" dirty="0" smtClean="0"/>
              <a:t>Serious/academic/scholarly</a:t>
            </a:r>
          </a:p>
          <a:p>
            <a:pPr lvl="1"/>
            <a:r>
              <a:rPr lang="en-US" dirty="0" smtClean="0"/>
              <a:t>Social/therapeutic/bonding</a:t>
            </a:r>
          </a:p>
          <a:p>
            <a:r>
              <a:rPr lang="en-US" dirty="0"/>
              <a:t>What do you want to read? </a:t>
            </a:r>
          </a:p>
          <a:p>
            <a:pPr lvl="1"/>
            <a:r>
              <a:rPr lang="en-US" dirty="0"/>
              <a:t>Niche, </a:t>
            </a:r>
            <a:r>
              <a:rPr lang="en-US" dirty="0" smtClean="0"/>
              <a:t>single genre, classics, </a:t>
            </a:r>
            <a:r>
              <a:rPr lang="en-US" dirty="0"/>
              <a:t>length limitation</a:t>
            </a:r>
            <a:r>
              <a:rPr lang="en-US" dirty="0" smtClean="0"/>
              <a:t>?</a:t>
            </a:r>
            <a:endParaRPr lang="en-US" dirty="0"/>
          </a:p>
          <a:p>
            <a:r>
              <a:rPr lang="en-US" dirty="0" smtClean="0"/>
              <a:t>How are books chosen? </a:t>
            </a:r>
          </a:p>
          <a:p>
            <a:r>
              <a:rPr lang="en-US" dirty="0" smtClean="0"/>
              <a:t>Where </a:t>
            </a:r>
            <a:r>
              <a:rPr lang="en-US" dirty="0"/>
              <a:t>to meet? For how long? Every month?</a:t>
            </a:r>
          </a:p>
          <a:p>
            <a:r>
              <a:rPr lang="en-US" dirty="0"/>
              <a:t>Limit on group attendance?</a:t>
            </a:r>
          </a:p>
          <a:p>
            <a:r>
              <a:rPr lang="en-US" dirty="0" smtClean="0"/>
              <a:t>What’s the coordinator/moderator role</a:t>
            </a:r>
            <a:r>
              <a:rPr lang="en-US" dirty="0"/>
              <a:t>?</a:t>
            </a:r>
            <a:endParaRPr lang="en-US" dirty="0" smtClean="0"/>
          </a:p>
          <a:p>
            <a:pPr lvl="1"/>
            <a:r>
              <a:rPr lang="en-US" dirty="0" smtClean="0"/>
              <a:t>Do you want rotating members as moderators?</a:t>
            </a:r>
          </a:p>
          <a:p>
            <a:endParaRPr lang="en-US" dirty="0" smtClean="0"/>
          </a:p>
          <a:p>
            <a:endParaRPr lang="en-US" dirty="0"/>
          </a:p>
          <a:p>
            <a:endParaRPr lang="en-US" dirty="0"/>
          </a:p>
        </p:txBody>
      </p:sp>
    </p:spTree>
    <p:extLst>
      <p:ext uri="{BB962C8B-B14F-4D97-AF65-F5344CB8AC3E}">
        <p14:creationId xmlns:p14="http://schemas.microsoft.com/office/powerpoint/2010/main" val="6762321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keep it going? - Food</a:t>
            </a:r>
            <a:endParaRPr lang="en-US" dirty="0"/>
          </a:p>
        </p:txBody>
      </p:sp>
      <p:sp>
        <p:nvSpPr>
          <p:cNvPr id="3" name="Content Placeholder 2"/>
          <p:cNvSpPr>
            <a:spLocks noGrp="1"/>
          </p:cNvSpPr>
          <p:nvPr>
            <p:ph idx="1"/>
          </p:nvPr>
        </p:nvSpPr>
        <p:spPr>
          <a:xfrm>
            <a:off x="457200" y="1600200"/>
            <a:ext cx="7848600" cy="4525963"/>
          </a:xfrm>
        </p:spPr>
        <p:txBody>
          <a:bodyPr>
            <a:normAutofit/>
          </a:bodyPr>
          <a:lstStyle/>
          <a:p>
            <a:r>
              <a:rPr lang="en-US" dirty="0" smtClean="0"/>
              <a:t>#</a:t>
            </a:r>
            <a:r>
              <a:rPr lang="en-US" dirty="0"/>
              <a:t>1 rule of book groups: “If you feed them they will come</a:t>
            </a:r>
            <a:r>
              <a:rPr lang="en-US" dirty="0" smtClean="0"/>
              <a:t>”</a:t>
            </a:r>
          </a:p>
          <a:p>
            <a:pPr lvl="1"/>
            <a:r>
              <a:rPr lang="en-US" dirty="0" smtClean="0"/>
              <a:t>Survey says: </a:t>
            </a:r>
          </a:p>
          <a:p>
            <a:pPr lvl="2"/>
            <a:r>
              <a:rPr lang="en-US" dirty="0" smtClean="0"/>
              <a:t>52% of groups eat at meetings all the time </a:t>
            </a:r>
            <a:endParaRPr lang="en-US" dirty="0"/>
          </a:p>
          <a:p>
            <a:pPr lvl="2"/>
            <a:r>
              <a:rPr lang="en-US" dirty="0" smtClean="0"/>
              <a:t>33% some of the time </a:t>
            </a:r>
          </a:p>
          <a:p>
            <a:pPr lvl="2"/>
            <a:r>
              <a:rPr lang="en-US" dirty="0" smtClean="0"/>
              <a:t>37.2 % often have theme related food</a:t>
            </a:r>
            <a:endParaRPr lang="en-US" dirty="0"/>
          </a:p>
          <a:p>
            <a:pPr lvl="1"/>
            <a:r>
              <a:rPr lang="en-US" dirty="0" smtClean="0"/>
              <a:t>Who</a:t>
            </a:r>
            <a:r>
              <a:rPr lang="en-US" dirty="0"/>
              <a:t>, what, </a:t>
            </a:r>
            <a:r>
              <a:rPr lang="en-US" dirty="0" smtClean="0"/>
              <a:t>how</a:t>
            </a:r>
            <a:endParaRPr lang="en-US" dirty="0"/>
          </a:p>
          <a:p>
            <a:pPr lvl="1"/>
            <a:r>
              <a:rPr lang="en-US" dirty="0" smtClean="0"/>
              <a:t>Consider making it </a:t>
            </a:r>
            <a:r>
              <a:rPr lang="en-US" dirty="0"/>
              <a:t>special </a:t>
            </a:r>
            <a:r>
              <a:rPr lang="en-US" dirty="0" smtClean="0"/>
              <a:t>and/or </a:t>
            </a:r>
            <a:r>
              <a:rPr lang="en-US" dirty="0"/>
              <a:t>appropriate</a:t>
            </a:r>
          </a:p>
          <a:p>
            <a:pPr lvl="2"/>
            <a:r>
              <a:rPr lang="en-US" dirty="0"/>
              <a:t>Maltese Falcon =&gt; Deviled Eggs (?)</a:t>
            </a:r>
          </a:p>
          <a:p>
            <a:pPr lvl="1"/>
            <a:endParaRPr lang="en-US" dirty="0" smtClean="0"/>
          </a:p>
          <a:p>
            <a:endParaRPr lang="en-US" dirty="0"/>
          </a:p>
          <a:p>
            <a:endParaRPr lang="en-US" dirty="0"/>
          </a:p>
        </p:txBody>
      </p:sp>
    </p:spTree>
    <p:extLst>
      <p:ext uri="{BB962C8B-B14F-4D97-AF65-F5344CB8AC3E}">
        <p14:creationId xmlns:p14="http://schemas.microsoft.com/office/powerpoint/2010/main" val="16077260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keep it going? - Fun</a:t>
            </a:r>
            <a:endParaRPr lang="en-US" dirty="0"/>
          </a:p>
        </p:txBody>
      </p:sp>
      <p:sp>
        <p:nvSpPr>
          <p:cNvPr id="3" name="Content Placeholder 2"/>
          <p:cNvSpPr>
            <a:spLocks noGrp="1"/>
          </p:cNvSpPr>
          <p:nvPr>
            <p:ph idx="1"/>
          </p:nvPr>
        </p:nvSpPr>
        <p:spPr/>
        <p:txBody>
          <a:bodyPr>
            <a:normAutofit fontScale="92500"/>
          </a:bodyPr>
          <a:lstStyle/>
          <a:p>
            <a:r>
              <a:rPr lang="en-US" dirty="0" smtClean="0"/>
              <a:t>Special events that focus on books or the group</a:t>
            </a:r>
          </a:p>
          <a:p>
            <a:pPr lvl="1"/>
            <a:r>
              <a:rPr lang="en-US" dirty="0" smtClean="0"/>
              <a:t>Book &amp; a Movie event	Author visits (</a:t>
            </a:r>
            <a:r>
              <a:rPr lang="en-US" dirty="0" err="1" smtClean="0"/>
              <a:t>skype</a:t>
            </a:r>
            <a:r>
              <a:rPr lang="en-US" dirty="0" smtClean="0"/>
              <a:t>)</a:t>
            </a:r>
          </a:p>
          <a:p>
            <a:pPr lvl="1"/>
            <a:r>
              <a:rPr lang="en-US" dirty="0" smtClean="0"/>
              <a:t>Haiku Contests			Anniversary Celebrations</a:t>
            </a:r>
          </a:p>
          <a:p>
            <a:pPr lvl="1"/>
            <a:r>
              <a:rPr lang="en-US" dirty="0" smtClean="0"/>
              <a:t>Meet outside the library 	Summer Reading Theme </a:t>
            </a:r>
          </a:p>
          <a:p>
            <a:pPr lvl="1"/>
            <a:r>
              <a:rPr lang="en-US" dirty="0" smtClean="0"/>
              <a:t>Group photos			“Best </a:t>
            </a:r>
            <a:r>
              <a:rPr lang="en-US" dirty="0" err="1" smtClean="0"/>
              <a:t>of”reads</a:t>
            </a:r>
            <a:endParaRPr lang="en-US" dirty="0" smtClean="0"/>
          </a:p>
          <a:p>
            <a:pPr lvl="1"/>
            <a:r>
              <a:rPr lang="en-US" dirty="0" smtClean="0"/>
              <a:t>Vote on the year’s top group reads</a:t>
            </a:r>
          </a:p>
          <a:p>
            <a:r>
              <a:rPr lang="en-US" dirty="0" smtClean="0"/>
              <a:t>Games </a:t>
            </a:r>
          </a:p>
          <a:p>
            <a:pPr lvl="1"/>
            <a:r>
              <a:rPr lang="en-US" dirty="0" smtClean="0"/>
              <a:t>Lit Lovers Literary Icebreakers</a:t>
            </a:r>
          </a:p>
          <a:p>
            <a:endParaRPr lang="en-US" dirty="0"/>
          </a:p>
          <a:p>
            <a:endParaRPr lang="en-US" dirty="0"/>
          </a:p>
        </p:txBody>
      </p:sp>
    </p:spTree>
    <p:extLst>
      <p:ext uri="{BB962C8B-B14F-4D97-AF65-F5344CB8AC3E}">
        <p14:creationId xmlns:p14="http://schemas.microsoft.com/office/powerpoint/2010/main" val="23835230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keep it going? – </a:t>
            </a:r>
            <a:br>
              <a:rPr lang="en-US" dirty="0" smtClean="0"/>
            </a:br>
            <a:r>
              <a:rPr lang="en-US" dirty="0" smtClean="0"/>
              <a:t>Try new things</a:t>
            </a:r>
            <a:endParaRPr lang="en-US" dirty="0"/>
          </a:p>
        </p:txBody>
      </p:sp>
      <p:sp>
        <p:nvSpPr>
          <p:cNvPr id="3" name="Content Placeholder 2"/>
          <p:cNvSpPr>
            <a:spLocks noGrp="1"/>
          </p:cNvSpPr>
          <p:nvPr>
            <p:ph idx="1"/>
          </p:nvPr>
        </p:nvSpPr>
        <p:spPr/>
        <p:txBody>
          <a:bodyPr>
            <a:normAutofit/>
          </a:bodyPr>
          <a:lstStyle/>
          <a:p>
            <a:r>
              <a:rPr lang="en-US" dirty="0" smtClean="0"/>
              <a:t>Seek and Be inspired with new ideas </a:t>
            </a:r>
          </a:p>
          <a:p>
            <a:pPr lvl="1"/>
            <a:r>
              <a:rPr lang="en-US" dirty="0" smtClean="0"/>
              <a:t>Blogs </a:t>
            </a:r>
          </a:p>
          <a:p>
            <a:pPr lvl="2"/>
            <a:r>
              <a:rPr lang="en-US" dirty="0" err="1" smtClean="0"/>
              <a:t>BookList</a:t>
            </a:r>
            <a:r>
              <a:rPr lang="en-US" dirty="0" smtClean="0"/>
              <a:t> </a:t>
            </a:r>
            <a:r>
              <a:rPr lang="en-US" dirty="0" err="1" smtClean="0"/>
              <a:t>BookBuzz</a:t>
            </a:r>
            <a:endParaRPr lang="en-US" dirty="0" smtClean="0"/>
          </a:p>
          <a:p>
            <a:pPr lvl="1"/>
            <a:r>
              <a:rPr lang="en-US" dirty="0" smtClean="0"/>
              <a:t>Newsletters</a:t>
            </a:r>
          </a:p>
          <a:p>
            <a:pPr lvl="2"/>
            <a:r>
              <a:rPr lang="en-US" dirty="0" smtClean="0"/>
              <a:t>Novelist</a:t>
            </a:r>
          </a:p>
          <a:p>
            <a:pPr lvl="1"/>
            <a:r>
              <a:rPr lang="en-US" dirty="0" smtClean="0"/>
              <a:t>Book Group profiles </a:t>
            </a:r>
          </a:p>
          <a:p>
            <a:pPr lvl="2"/>
            <a:r>
              <a:rPr lang="en-US" dirty="0" smtClean="0"/>
              <a:t>Newspapers</a:t>
            </a:r>
          </a:p>
          <a:p>
            <a:pPr lvl="2"/>
            <a:r>
              <a:rPr lang="en-US" dirty="0" smtClean="0"/>
              <a:t>Magazines</a:t>
            </a:r>
          </a:p>
          <a:p>
            <a:pPr lvl="2"/>
            <a:r>
              <a:rPr lang="en-US" dirty="0" smtClean="0"/>
              <a:t>Online </a:t>
            </a:r>
          </a:p>
          <a:p>
            <a:pPr marL="457200" lvl="1" indent="0">
              <a:buNone/>
            </a:pPr>
            <a:endParaRPr lang="en-US" dirty="0" smtClean="0"/>
          </a:p>
          <a:p>
            <a:pPr lvl="1"/>
            <a:endParaRPr lang="en-US" dirty="0" smtClean="0"/>
          </a:p>
          <a:p>
            <a:pPr marL="457200" lvl="1" indent="0">
              <a:buNone/>
            </a:pPr>
            <a:endParaRPr lang="en-US" dirty="0"/>
          </a:p>
          <a:p>
            <a:pPr marL="457200" lvl="1" indent="0">
              <a:buNone/>
            </a:pPr>
            <a:endParaRPr lang="en-US" dirty="0" smtClean="0"/>
          </a:p>
          <a:p>
            <a:endParaRPr lang="en-US" dirty="0"/>
          </a:p>
          <a:p>
            <a:endParaRPr lang="en-US" dirty="0"/>
          </a:p>
        </p:txBody>
      </p:sp>
    </p:spTree>
    <p:extLst>
      <p:ext uri="{BB962C8B-B14F-4D97-AF65-F5344CB8AC3E}">
        <p14:creationId xmlns:p14="http://schemas.microsoft.com/office/powerpoint/2010/main" val="25852945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525963"/>
          </a:xfrm>
        </p:spPr>
        <p:txBody>
          <a:bodyPr/>
          <a:lstStyle/>
          <a:p>
            <a:r>
              <a:rPr lang="en-US" dirty="0" smtClean="0"/>
              <a:t>How do you choose a good book?</a:t>
            </a:r>
          </a:p>
          <a:p>
            <a:pPr lvl="1"/>
            <a:r>
              <a:rPr lang="en-US" dirty="0" smtClean="0"/>
              <a:t>Must be discussion worthy </a:t>
            </a:r>
          </a:p>
          <a:p>
            <a:pPr lvl="2"/>
            <a:r>
              <a:rPr lang="en-US" dirty="0"/>
              <a:t>enjoyable </a:t>
            </a:r>
            <a:r>
              <a:rPr lang="en-US" dirty="0" smtClean="0"/>
              <a:t>read vs one </a:t>
            </a:r>
            <a:r>
              <a:rPr lang="en-US" dirty="0"/>
              <a:t>that makes for a good discussion</a:t>
            </a:r>
          </a:p>
          <a:p>
            <a:pPr lvl="1"/>
            <a:r>
              <a:rPr lang="en-US" dirty="0" smtClean="0"/>
              <a:t>Accessibility - # pages, format (audio, e-book)</a:t>
            </a:r>
          </a:p>
          <a:p>
            <a:pPr lvl="1"/>
            <a:r>
              <a:rPr lang="en-US" dirty="0" smtClean="0"/>
              <a:t>Available – in print, in stores, library copies</a:t>
            </a:r>
          </a:p>
          <a:p>
            <a:pPr lvl="1"/>
            <a:r>
              <a:rPr lang="en-US" dirty="0" smtClean="0"/>
              <a:t>Discussion Guide/Questions available</a:t>
            </a:r>
          </a:p>
          <a:p>
            <a:pPr lvl="1"/>
            <a:r>
              <a:rPr lang="en-US" dirty="0" smtClean="0"/>
              <a:t>Audience expectations</a:t>
            </a:r>
          </a:p>
          <a:p>
            <a:pPr lvl="2"/>
            <a:r>
              <a:rPr lang="en-US" dirty="0" smtClean="0"/>
              <a:t>Deep read vs in it for the wine</a:t>
            </a:r>
          </a:p>
        </p:txBody>
      </p:sp>
      <p:grpSp>
        <p:nvGrpSpPr>
          <p:cNvPr id="7" name="Group 6"/>
          <p:cNvGrpSpPr/>
          <p:nvPr/>
        </p:nvGrpSpPr>
        <p:grpSpPr>
          <a:xfrm>
            <a:off x="147957" y="152400"/>
            <a:ext cx="8691243" cy="1354516"/>
            <a:chOff x="138383" y="1161871"/>
            <a:chExt cx="8691243" cy="1354516"/>
          </a:xfrm>
        </p:grpSpPr>
        <p:sp>
          <p:nvSpPr>
            <p:cNvPr id="8" name="TextBox 7"/>
            <p:cNvSpPr txBox="1"/>
            <p:nvPr/>
          </p:nvSpPr>
          <p:spPr>
            <a:xfrm>
              <a:off x="138383" y="1161871"/>
              <a:ext cx="2463303" cy="1200329"/>
            </a:xfrm>
            <a:prstGeom prst="rect">
              <a:avLst/>
            </a:prstGeom>
            <a:noFill/>
          </p:spPr>
          <p:txBody>
            <a:bodyPr wrap="none" rtlCol="0">
              <a:spAutoFit/>
            </a:bodyPr>
            <a:lstStyle/>
            <a:p>
              <a:r>
                <a:rPr lang="en-US" sz="3600" b="1" dirty="0" smtClean="0"/>
                <a:t>Book Group</a:t>
              </a:r>
            </a:p>
            <a:p>
              <a:r>
                <a:rPr lang="en-US" sz="3600" b="1" dirty="0" smtClean="0"/>
                <a:t>Discussion </a:t>
              </a:r>
              <a:endParaRPr lang="en-US" sz="3600" b="1" dirty="0"/>
            </a:p>
          </p:txBody>
        </p:sp>
        <p:sp>
          <p:nvSpPr>
            <p:cNvPr id="9" name="TextBox 8"/>
            <p:cNvSpPr txBox="1"/>
            <p:nvPr/>
          </p:nvSpPr>
          <p:spPr>
            <a:xfrm>
              <a:off x="2378998" y="1859968"/>
              <a:ext cx="364202" cy="523220"/>
            </a:xfrm>
            <a:prstGeom prst="rect">
              <a:avLst/>
            </a:prstGeom>
            <a:noFill/>
          </p:spPr>
          <p:txBody>
            <a:bodyPr wrap="none" rtlCol="0">
              <a:spAutoFit/>
            </a:bodyPr>
            <a:lstStyle/>
            <a:p>
              <a:r>
                <a:rPr lang="en-US" sz="2800" b="1" dirty="0" smtClean="0"/>
                <a:t>=</a:t>
              </a:r>
              <a:endParaRPr lang="en-US" sz="2800" b="1" dirty="0"/>
            </a:p>
          </p:txBody>
        </p:sp>
        <p:sp>
          <p:nvSpPr>
            <p:cNvPr id="10" name="TextBox 9"/>
            <p:cNvSpPr txBox="1"/>
            <p:nvPr/>
          </p:nvSpPr>
          <p:spPr>
            <a:xfrm>
              <a:off x="2656084" y="1783769"/>
              <a:ext cx="1643142" cy="707886"/>
            </a:xfrm>
            <a:prstGeom prst="rect">
              <a:avLst/>
            </a:prstGeom>
            <a:noFill/>
          </p:spPr>
          <p:txBody>
            <a:bodyPr wrap="none" rtlCol="0">
              <a:spAutoFit/>
            </a:bodyPr>
            <a:lstStyle/>
            <a:p>
              <a:r>
                <a:rPr lang="en-US" sz="4000" dirty="0" smtClean="0"/>
                <a:t>People</a:t>
              </a:r>
              <a:endParaRPr lang="en-US" sz="4000" dirty="0"/>
            </a:p>
          </p:txBody>
        </p:sp>
        <p:sp>
          <p:nvSpPr>
            <p:cNvPr id="11" name="TextBox 10"/>
            <p:cNvSpPr txBox="1"/>
            <p:nvPr/>
          </p:nvSpPr>
          <p:spPr>
            <a:xfrm>
              <a:off x="4283998" y="1905000"/>
              <a:ext cx="364202" cy="523220"/>
            </a:xfrm>
            <a:prstGeom prst="rect">
              <a:avLst/>
            </a:prstGeom>
            <a:noFill/>
          </p:spPr>
          <p:txBody>
            <a:bodyPr wrap="none" rtlCol="0">
              <a:spAutoFit/>
            </a:bodyPr>
            <a:lstStyle/>
            <a:p>
              <a:r>
                <a:rPr lang="en-US" sz="2800" b="1" dirty="0" smtClean="0"/>
                <a:t>+</a:t>
              </a:r>
              <a:endParaRPr lang="en-US" sz="2800" b="1" dirty="0"/>
            </a:p>
          </p:txBody>
        </p:sp>
        <p:sp>
          <p:nvSpPr>
            <p:cNvPr id="12" name="TextBox 11"/>
            <p:cNvSpPr txBox="1"/>
            <p:nvPr/>
          </p:nvSpPr>
          <p:spPr>
            <a:xfrm>
              <a:off x="4575320" y="1808501"/>
              <a:ext cx="1470852" cy="707886"/>
            </a:xfrm>
            <a:prstGeom prst="rect">
              <a:avLst/>
            </a:prstGeom>
            <a:noFill/>
          </p:spPr>
          <p:txBody>
            <a:bodyPr wrap="none" rtlCol="0">
              <a:spAutoFit/>
            </a:bodyPr>
            <a:lstStyle/>
            <a:p>
              <a:r>
                <a:rPr lang="en-US" sz="4000" b="1" u="sng" dirty="0" smtClean="0"/>
                <a:t>Books</a:t>
              </a:r>
              <a:endParaRPr lang="en-US" sz="4000" b="1" u="sng" dirty="0"/>
            </a:p>
          </p:txBody>
        </p:sp>
        <p:sp>
          <p:nvSpPr>
            <p:cNvPr id="13" name="TextBox 12"/>
            <p:cNvSpPr txBox="1"/>
            <p:nvPr/>
          </p:nvSpPr>
          <p:spPr>
            <a:xfrm>
              <a:off x="6410374" y="1784628"/>
              <a:ext cx="2419252" cy="707886"/>
            </a:xfrm>
            <a:prstGeom prst="rect">
              <a:avLst/>
            </a:prstGeom>
            <a:noFill/>
          </p:spPr>
          <p:txBody>
            <a:bodyPr wrap="none" rtlCol="0">
              <a:spAutoFit/>
            </a:bodyPr>
            <a:lstStyle/>
            <a:p>
              <a:r>
                <a:rPr lang="en-US" sz="4000" dirty="0" smtClean="0"/>
                <a:t>Discussion</a:t>
              </a:r>
              <a:endParaRPr lang="en-US" sz="4000" dirty="0"/>
            </a:p>
          </p:txBody>
        </p:sp>
        <p:sp>
          <p:nvSpPr>
            <p:cNvPr id="14" name="TextBox 13"/>
            <p:cNvSpPr txBox="1"/>
            <p:nvPr/>
          </p:nvSpPr>
          <p:spPr>
            <a:xfrm>
              <a:off x="6046172" y="1915180"/>
              <a:ext cx="364202" cy="523220"/>
            </a:xfrm>
            <a:prstGeom prst="rect">
              <a:avLst/>
            </a:prstGeom>
            <a:noFill/>
          </p:spPr>
          <p:txBody>
            <a:bodyPr wrap="none" rtlCol="0">
              <a:spAutoFit/>
            </a:bodyPr>
            <a:lstStyle/>
            <a:p>
              <a:r>
                <a:rPr lang="en-US" sz="2800" b="1" dirty="0" smtClean="0"/>
                <a:t>+</a:t>
              </a:r>
              <a:endParaRPr lang="en-US" sz="2800" b="1" dirty="0"/>
            </a:p>
          </p:txBody>
        </p:sp>
      </p:grpSp>
    </p:spTree>
    <p:extLst>
      <p:ext uri="{BB962C8B-B14F-4D97-AF65-F5344CB8AC3E}">
        <p14:creationId xmlns:p14="http://schemas.microsoft.com/office/powerpoint/2010/main" val="2082193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383" y="1161871"/>
            <a:ext cx="2463303" cy="1200329"/>
          </a:xfrm>
          <a:prstGeom prst="rect">
            <a:avLst/>
          </a:prstGeom>
          <a:noFill/>
        </p:spPr>
        <p:txBody>
          <a:bodyPr wrap="none" rtlCol="0">
            <a:spAutoFit/>
          </a:bodyPr>
          <a:lstStyle/>
          <a:p>
            <a:r>
              <a:rPr lang="en-US" sz="3600" b="1" dirty="0" smtClean="0"/>
              <a:t>Book Group</a:t>
            </a:r>
          </a:p>
          <a:p>
            <a:r>
              <a:rPr lang="en-US" sz="3600" b="1" dirty="0" smtClean="0"/>
              <a:t>Discussion </a:t>
            </a:r>
            <a:endParaRPr lang="en-US" sz="3600" b="1" dirty="0"/>
          </a:p>
        </p:txBody>
      </p:sp>
      <p:sp>
        <p:nvSpPr>
          <p:cNvPr id="6" name="TextBox 5"/>
          <p:cNvSpPr txBox="1"/>
          <p:nvPr/>
        </p:nvSpPr>
        <p:spPr>
          <a:xfrm>
            <a:off x="2378998" y="1859968"/>
            <a:ext cx="338554" cy="461665"/>
          </a:xfrm>
          <a:prstGeom prst="rect">
            <a:avLst/>
          </a:prstGeom>
          <a:noFill/>
        </p:spPr>
        <p:txBody>
          <a:bodyPr wrap="none" rtlCol="0">
            <a:spAutoFit/>
          </a:bodyPr>
          <a:lstStyle/>
          <a:p>
            <a:r>
              <a:rPr lang="en-US" sz="2400" b="1" dirty="0" smtClean="0"/>
              <a:t>=</a:t>
            </a:r>
            <a:endParaRPr lang="en-US" sz="2400" b="1" dirty="0"/>
          </a:p>
        </p:txBody>
      </p:sp>
      <p:sp>
        <p:nvSpPr>
          <p:cNvPr id="7" name="TextBox 6"/>
          <p:cNvSpPr txBox="1"/>
          <p:nvPr/>
        </p:nvSpPr>
        <p:spPr>
          <a:xfrm>
            <a:off x="2656084" y="1783769"/>
            <a:ext cx="1498102" cy="646331"/>
          </a:xfrm>
          <a:prstGeom prst="rect">
            <a:avLst/>
          </a:prstGeom>
          <a:noFill/>
        </p:spPr>
        <p:txBody>
          <a:bodyPr wrap="none" rtlCol="0">
            <a:spAutoFit/>
          </a:bodyPr>
          <a:lstStyle/>
          <a:p>
            <a:r>
              <a:rPr lang="en-US" sz="3600" b="1" dirty="0" smtClean="0"/>
              <a:t>People</a:t>
            </a:r>
            <a:endParaRPr lang="en-US" sz="3600" b="1" dirty="0"/>
          </a:p>
        </p:txBody>
      </p:sp>
      <p:sp>
        <p:nvSpPr>
          <p:cNvPr id="8" name="TextBox 7"/>
          <p:cNvSpPr txBox="1"/>
          <p:nvPr/>
        </p:nvSpPr>
        <p:spPr>
          <a:xfrm>
            <a:off x="4283998" y="1905000"/>
            <a:ext cx="338554" cy="461665"/>
          </a:xfrm>
          <a:prstGeom prst="rect">
            <a:avLst/>
          </a:prstGeom>
          <a:noFill/>
        </p:spPr>
        <p:txBody>
          <a:bodyPr wrap="none" rtlCol="0">
            <a:spAutoFit/>
          </a:bodyPr>
          <a:lstStyle/>
          <a:p>
            <a:r>
              <a:rPr lang="en-US" sz="2400" b="1" dirty="0" smtClean="0"/>
              <a:t>+</a:t>
            </a:r>
            <a:endParaRPr lang="en-US" sz="2400" b="1" dirty="0"/>
          </a:p>
        </p:txBody>
      </p:sp>
      <p:sp>
        <p:nvSpPr>
          <p:cNvPr id="9" name="TextBox 8"/>
          <p:cNvSpPr txBox="1"/>
          <p:nvPr/>
        </p:nvSpPr>
        <p:spPr>
          <a:xfrm>
            <a:off x="4575320" y="1808501"/>
            <a:ext cx="1341393" cy="646331"/>
          </a:xfrm>
          <a:prstGeom prst="rect">
            <a:avLst/>
          </a:prstGeom>
          <a:noFill/>
        </p:spPr>
        <p:txBody>
          <a:bodyPr wrap="none" rtlCol="0">
            <a:spAutoFit/>
          </a:bodyPr>
          <a:lstStyle/>
          <a:p>
            <a:r>
              <a:rPr lang="en-US" sz="3600" b="1" dirty="0" smtClean="0"/>
              <a:t>Books</a:t>
            </a:r>
            <a:endParaRPr lang="en-US" sz="3600" b="1" dirty="0"/>
          </a:p>
        </p:txBody>
      </p:sp>
      <p:sp>
        <p:nvSpPr>
          <p:cNvPr id="10" name="TextBox 9"/>
          <p:cNvSpPr txBox="1"/>
          <p:nvPr/>
        </p:nvSpPr>
        <p:spPr>
          <a:xfrm>
            <a:off x="6410374" y="1784628"/>
            <a:ext cx="2196435" cy="646331"/>
          </a:xfrm>
          <a:prstGeom prst="rect">
            <a:avLst/>
          </a:prstGeom>
          <a:noFill/>
        </p:spPr>
        <p:txBody>
          <a:bodyPr wrap="none" rtlCol="0">
            <a:spAutoFit/>
          </a:bodyPr>
          <a:lstStyle/>
          <a:p>
            <a:r>
              <a:rPr lang="en-US" sz="3600" b="1" u="sng" dirty="0" smtClean="0"/>
              <a:t>Discussion</a:t>
            </a:r>
            <a:endParaRPr lang="en-US" sz="3600" b="1" u="sng" dirty="0"/>
          </a:p>
        </p:txBody>
      </p:sp>
      <p:sp>
        <p:nvSpPr>
          <p:cNvPr id="16" name="TextBox 15"/>
          <p:cNvSpPr txBox="1"/>
          <p:nvPr/>
        </p:nvSpPr>
        <p:spPr>
          <a:xfrm>
            <a:off x="6046172" y="1915180"/>
            <a:ext cx="338554" cy="461665"/>
          </a:xfrm>
          <a:prstGeom prst="rect">
            <a:avLst/>
          </a:prstGeom>
          <a:noFill/>
        </p:spPr>
        <p:txBody>
          <a:bodyPr wrap="none" rtlCol="0">
            <a:spAutoFit/>
          </a:bodyPr>
          <a:lstStyle/>
          <a:p>
            <a:r>
              <a:rPr lang="en-US" sz="2400" b="1" dirty="0" smtClean="0"/>
              <a:t>+</a:t>
            </a:r>
            <a:endParaRPr lang="en-US" sz="2400" b="1" dirty="0"/>
          </a:p>
        </p:txBody>
      </p:sp>
    </p:spTree>
    <p:extLst>
      <p:ext uri="{BB962C8B-B14F-4D97-AF65-F5344CB8AC3E}">
        <p14:creationId xmlns:p14="http://schemas.microsoft.com/office/powerpoint/2010/main" val="7174084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Preparation</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283" t="11305" r="4754" b="3793"/>
          <a:stretch/>
        </p:blipFill>
        <p:spPr>
          <a:xfrm>
            <a:off x="576943" y="2035629"/>
            <a:ext cx="2928257" cy="3842657"/>
          </a:xfrm>
        </p:spPr>
      </p:pic>
      <p:sp>
        <p:nvSpPr>
          <p:cNvPr id="3" name="TextBox 2"/>
          <p:cNvSpPr txBox="1"/>
          <p:nvPr/>
        </p:nvSpPr>
        <p:spPr>
          <a:xfrm>
            <a:off x="3657600" y="1917442"/>
            <a:ext cx="5486400" cy="3970318"/>
          </a:xfrm>
          <a:prstGeom prst="rect">
            <a:avLst/>
          </a:prstGeom>
          <a:noFill/>
        </p:spPr>
        <p:txBody>
          <a:bodyPr wrap="square" rtlCol="0">
            <a:spAutoFit/>
          </a:bodyPr>
          <a:lstStyle/>
          <a:p>
            <a:pPr marL="457200" indent="-457200">
              <a:buFontTx/>
              <a:buChar char="-"/>
            </a:pPr>
            <a:r>
              <a:rPr lang="en-US" sz="3200" dirty="0" smtClean="0"/>
              <a:t>Read the book</a:t>
            </a:r>
          </a:p>
          <a:p>
            <a:pPr marL="914400" lvl="1" indent="-457200">
              <a:buFontTx/>
              <a:buChar char="-"/>
            </a:pPr>
            <a:endParaRPr lang="en-US" sz="1400" dirty="0" smtClean="0"/>
          </a:p>
          <a:p>
            <a:pPr marL="914400" lvl="1" indent="-457200">
              <a:buFontTx/>
              <a:buChar char="-"/>
            </a:pPr>
            <a:endParaRPr lang="en-US" sz="1400" dirty="0" smtClean="0"/>
          </a:p>
          <a:p>
            <a:pPr marL="457200" indent="-457200">
              <a:buFontTx/>
              <a:buChar char="-"/>
            </a:pPr>
            <a:r>
              <a:rPr lang="en-US" sz="3200" dirty="0" smtClean="0"/>
              <a:t>Find </a:t>
            </a:r>
            <a:r>
              <a:rPr lang="en-US" sz="3200" dirty="0"/>
              <a:t>appropriate </a:t>
            </a:r>
            <a:r>
              <a:rPr lang="en-US" sz="3200" dirty="0" smtClean="0"/>
              <a:t>questions</a:t>
            </a:r>
          </a:p>
          <a:p>
            <a:pPr marL="457200" indent="-457200">
              <a:buFontTx/>
              <a:buChar char="-"/>
            </a:pPr>
            <a:r>
              <a:rPr lang="en-US" sz="3200" dirty="0" smtClean="0"/>
              <a:t>Value-added </a:t>
            </a:r>
            <a:r>
              <a:rPr lang="en-US" sz="3200" dirty="0"/>
              <a:t>materials </a:t>
            </a:r>
            <a:r>
              <a:rPr lang="en-US" sz="3200" dirty="0" smtClean="0"/>
              <a:t>that enhance the </a:t>
            </a:r>
            <a:r>
              <a:rPr lang="en-US" sz="3200" dirty="0"/>
              <a:t>discussion </a:t>
            </a:r>
          </a:p>
          <a:p>
            <a:pPr marL="457200" indent="-457200">
              <a:buFontTx/>
              <a:buChar char="-"/>
            </a:pPr>
            <a:r>
              <a:rPr lang="en-US" sz="3200" dirty="0" smtClean="0"/>
              <a:t>Group Dynamics</a:t>
            </a:r>
          </a:p>
          <a:p>
            <a:pPr marL="457200" indent="-457200">
              <a:buFontTx/>
              <a:buChar char="-"/>
            </a:pPr>
            <a:r>
              <a:rPr lang="en-US" sz="3200" dirty="0" smtClean="0"/>
              <a:t>Set </a:t>
            </a:r>
            <a:r>
              <a:rPr lang="en-US" sz="3200" dirty="0"/>
              <a:t>the tone for the </a:t>
            </a:r>
            <a:r>
              <a:rPr lang="en-US" sz="3200" dirty="0" smtClean="0"/>
              <a:t>discussion</a:t>
            </a:r>
            <a:endParaRPr lang="en-US" sz="3200" dirty="0"/>
          </a:p>
        </p:txBody>
      </p:sp>
    </p:spTree>
    <p:extLst>
      <p:ext uri="{BB962C8B-B14F-4D97-AF65-F5344CB8AC3E}">
        <p14:creationId xmlns:p14="http://schemas.microsoft.com/office/powerpoint/2010/main" val="3241148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Questions</a:t>
            </a:r>
            <a:endParaRPr lang="en-US" dirty="0"/>
          </a:p>
        </p:txBody>
      </p:sp>
      <p:sp>
        <p:nvSpPr>
          <p:cNvPr id="3" name="Content Placeholder 2"/>
          <p:cNvSpPr>
            <a:spLocks noGrp="1"/>
          </p:cNvSpPr>
          <p:nvPr>
            <p:ph idx="1"/>
          </p:nvPr>
        </p:nvSpPr>
        <p:spPr>
          <a:xfrm>
            <a:off x="457200" y="1600200"/>
            <a:ext cx="7772400" cy="4525963"/>
          </a:xfrm>
        </p:spPr>
        <p:txBody>
          <a:bodyPr>
            <a:normAutofit fontScale="85000" lnSpcReduction="20000"/>
          </a:bodyPr>
          <a:lstStyle/>
          <a:p>
            <a:pPr marL="342900" lvl="3" indent="-342900">
              <a:buFont typeface="Arial" pitchFamily="34" charset="0"/>
              <a:buChar char="•"/>
            </a:pPr>
            <a:r>
              <a:rPr lang="en-US" sz="2100" dirty="0"/>
              <a:t>Novelist Plus – </a:t>
            </a:r>
            <a:r>
              <a:rPr lang="en-US" sz="2100" dirty="0" smtClean="0"/>
              <a:t>Contains 890 Adult/Teen/Children book discussion guides that contain answers. </a:t>
            </a:r>
          </a:p>
          <a:p>
            <a:pPr marL="800100" lvl="4" indent="-342900">
              <a:buFont typeface="Arial" pitchFamily="34" charset="0"/>
              <a:buChar char="•"/>
            </a:pPr>
            <a:r>
              <a:rPr lang="en-US" sz="2100" dirty="0" smtClean="0"/>
              <a:t>PLS database.  </a:t>
            </a:r>
          </a:p>
          <a:p>
            <a:pPr marL="342900" lvl="3" indent="-342900">
              <a:buFont typeface="Arial" pitchFamily="34" charset="0"/>
              <a:buChar char="•"/>
            </a:pPr>
            <a:endParaRPr lang="en-US" sz="2100" dirty="0" smtClean="0"/>
          </a:p>
          <a:p>
            <a:pPr marL="342900" lvl="3" indent="-342900">
              <a:buFont typeface="Arial" pitchFamily="34" charset="0"/>
              <a:buChar char="•"/>
            </a:pPr>
            <a:r>
              <a:rPr lang="en-US" sz="2100" dirty="0" smtClean="0"/>
              <a:t>ReadingGroupGuides.com </a:t>
            </a:r>
            <a:r>
              <a:rPr lang="en-US" sz="2100" dirty="0"/>
              <a:t>-  </a:t>
            </a:r>
            <a:r>
              <a:rPr lang="en-US" sz="2100" dirty="0" smtClean="0"/>
              <a:t>135 </a:t>
            </a:r>
            <a:r>
              <a:rPr lang="en-US" sz="2100" dirty="0"/>
              <a:t>that begin with just the letter “A”. They cover a diverse set of books, feature original discussion questions, and include plenty of other advice for groups. </a:t>
            </a:r>
            <a:endParaRPr lang="en-US" sz="2100" dirty="0" smtClean="0"/>
          </a:p>
          <a:p>
            <a:pPr marL="342900" lvl="3" indent="-342900">
              <a:buFont typeface="Arial" pitchFamily="34" charset="0"/>
              <a:buChar char="•"/>
            </a:pPr>
            <a:endParaRPr lang="en-US" sz="2100" dirty="0" smtClean="0"/>
          </a:p>
          <a:p>
            <a:pPr marL="342900" lvl="3" indent="-342900">
              <a:buFont typeface="Arial" pitchFamily="34" charset="0"/>
              <a:buChar char="•"/>
            </a:pPr>
            <a:r>
              <a:rPr lang="en-US" sz="2100" dirty="0" smtClean="0"/>
              <a:t>ReadingGroupChoices.com - </a:t>
            </a:r>
            <a:r>
              <a:rPr lang="en-US" sz="2100" dirty="0"/>
              <a:t>Their archive includes original questions for over 500 books. </a:t>
            </a:r>
            <a:endParaRPr lang="en-US" sz="2100" dirty="0" smtClean="0"/>
          </a:p>
          <a:p>
            <a:pPr marL="0" lvl="3" indent="0">
              <a:buNone/>
            </a:pPr>
            <a:endParaRPr lang="en-US" sz="2100" dirty="0" smtClean="0"/>
          </a:p>
          <a:p>
            <a:pPr marL="342900" lvl="3" indent="-342900">
              <a:buFont typeface="Arial" pitchFamily="34" charset="0"/>
              <a:buChar char="•"/>
            </a:pPr>
            <a:r>
              <a:rPr lang="en-US" sz="2100" dirty="0" smtClean="0"/>
              <a:t>Author </a:t>
            </a:r>
            <a:r>
              <a:rPr lang="en-US" sz="2100" dirty="0"/>
              <a:t>and </a:t>
            </a:r>
            <a:r>
              <a:rPr lang="en-US" sz="2100" dirty="0" smtClean="0"/>
              <a:t>Publisher web pages</a:t>
            </a:r>
            <a:endParaRPr lang="en-US" sz="2100" dirty="0"/>
          </a:p>
          <a:p>
            <a:pPr marL="342900" lvl="3" indent="-342900">
              <a:buFont typeface="Arial" pitchFamily="34" charset="0"/>
              <a:buChar char="•"/>
            </a:pPr>
            <a:endParaRPr lang="en-US" sz="2100" dirty="0" smtClean="0"/>
          </a:p>
          <a:p>
            <a:pPr marL="342900" lvl="3" indent="-342900">
              <a:buFont typeface="Arial" pitchFamily="34" charset="0"/>
              <a:buChar char="•"/>
            </a:pPr>
            <a:r>
              <a:rPr lang="en-US" sz="2100" dirty="0" smtClean="0"/>
              <a:t>Google </a:t>
            </a:r>
            <a:r>
              <a:rPr lang="en-US" sz="2100" dirty="0"/>
              <a:t>“ Title Discussion questions”</a:t>
            </a:r>
          </a:p>
          <a:p>
            <a:pPr marL="342900" lvl="3" indent="-342900">
              <a:buFont typeface="Arial" pitchFamily="34" charset="0"/>
              <a:buChar char="•"/>
            </a:pPr>
            <a:endParaRPr lang="en-US" sz="2100" dirty="0"/>
          </a:p>
          <a:p>
            <a:pPr marL="342900" lvl="3" indent="-342900">
              <a:buFont typeface="Arial" pitchFamily="34" charset="0"/>
              <a:buChar char="•"/>
            </a:pPr>
            <a:r>
              <a:rPr lang="en-US" sz="2100" dirty="0"/>
              <a:t>Tailor generic questions to your book</a:t>
            </a:r>
          </a:p>
          <a:p>
            <a:pPr marL="800100" lvl="4" indent="-342900">
              <a:buFont typeface="Arial" pitchFamily="34" charset="0"/>
              <a:buChar char="•"/>
            </a:pPr>
            <a:r>
              <a:rPr lang="en-US" sz="2100" dirty="0"/>
              <a:t>Reading Group Guides, Oprah, ALA, Lit </a:t>
            </a:r>
            <a:r>
              <a:rPr lang="en-US" sz="2100" dirty="0" smtClean="0"/>
              <a:t>Lovers</a:t>
            </a:r>
            <a:r>
              <a:rPr lang="en-US" b="1" dirty="0" smtClean="0"/>
              <a:t>	</a:t>
            </a:r>
          </a:p>
        </p:txBody>
      </p:sp>
    </p:spTree>
    <p:extLst>
      <p:ext uri="{BB962C8B-B14F-4D97-AF65-F5344CB8AC3E}">
        <p14:creationId xmlns:p14="http://schemas.microsoft.com/office/powerpoint/2010/main" val="13212143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82" t="13445" r="18790" b="15025"/>
          <a:stretch/>
        </p:blipFill>
        <p:spPr bwMode="auto">
          <a:xfrm>
            <a:off x="0" y="152400"/>
            <a:ext cx="9174939"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1590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Questions</a:t>
            </a:r>
            <a:endParaRPr lang="en-US" dirty="0"/>
          </a:p>
        </p:txBody>
      </p:sp>
      <p:sp>
        <p:nvSpPr>
          <p:cNvPr id="3" name="Content Placeholder 2"/>
          <p:cNvSpPr>
            <a:spLocks noGrp="1"/>
          </p:cNvSpPr>
          <p:nvPr>
            <p:ph idx="1"/>
          </p:nvPr>
        </p:nvSpPr>
        <p:spPr/>
        <p:txBody>
          <a:bodyPr>
            <a:normAutofit/>
          </a:bodyPr>
          <a:lstStyle/>
          <a:p>
            <a:pPr marL="342900" lvl="3" indent="-342900">
              <a:buFont typeface="Arial" pitchFamily="34" charset="0"/>
              <a:buChar char="•"/>
            </a:pPr>
            <a:r>
              <a:rPr lang="en-US" sz="2400" dirty="0" smtClean="0"/>
              <a:t>Kick off with a general/neutral  question not one that divides the group early into “hated it” / “loved it” camps</a:t>
            </a:r>
          </a:p>
          <a:p>
            <a:pPr marL="342900" lvl="3" indent="-342900">
              <a:buFont typeface="Arial" pitchFamily="34" charset="0"/>
              <a:buChar char="•"/>
            </a:pPr>
            <a:endParaRPr lang="en-US" sz="2400" dirty="0" smtClean="0"/>
          </a:p>
          <a:p>
            <a:pPr marL="342900" lvl="3" indent="-342900">
              <a:buFont typeface="Arial" pitchFamily="34" charset="0"/>
              <a:buChar char="•"/>
            </a:pPr>
            <a:r>
              <a:rPr lang="en-US" sz="2400" dirty="0" smtClean="0"/>
              <a:t>Open </a:t>
            </a:r>
            <a:r>
              <a:rPr lang="en-US" sz="2400" dirty="0"/>
              <a:t>ended </a:t>
            </a:r>
            <a:r>
              <a:rPr lang="en-US" sz="2400" dirty="0" smtClean="0"/>
              <a:t>questions vs discussion dead ends</a:t>
            </a:r>
          </a:p>
          <a:p>
            <a:pPr marL="800100" lvl="4" indent="-342900">
              <a:buFont typeface="Arial" pitchFamily="34" charset="0"/>
              <a:buChar char="•"/>
            </a:pPr>
            <a:r>
              <a:rPr lang="en-US" sz="2400" dirty="0" smtClean="0"/>
              <a:t>Did it </a:t>
            </a:r>
            <a:r>
              <a:rPr lang="en-US" sz="2400" dirty="0"/>
              <a:t>feel like a gothic novel to you</a:t>
            </a:r>
            <a:r>
              <a:rPr lang="en-US" sz="2400" dirty="0" smtClean="0"/>
              <a:t>? </a:t>
            </a:r>
          </a:p>
          <a:p>
            <a:pPr marL="800100" lvl="4" indent="-342900">
              <a:buFont typeface="Arial" pitchFamily="34" charset="0"/>
              <a:buChar char="•"/>
            </a:pPr>
            <a:r>
              <a:rPr lang="en-US" sz="2400" dirty="0" smtClean="0"/>
              <a:t>What made this book a gothic novel?</a:t>
            </a:r>
          </a:p>
          <a:p>
            <a:pPr marL="457200" lvl="4" indent="0">
              <a:buNone/>
            </a:pPr>
            <a:r>
              <a:rPr lang="en-US" sz="2400" dirty="0" smtClean="0"/>
              <a:t>  </a:t>
            </a:r>
            <a:endParaRPr lang="en-US" sz="2400" dirty="0"/>
          </a:p>
          <a:p>
            <a:pPr marL="342900" lvl="3" indent="-342900">
              <a:buFont typeface="Arial" pitchFamily="34" charset="0"/>
              <a:buChar char="•"/>
            </a:pPr>
            <a:r>
              <a:rPr lang="en-US" sz="2400" dirty="0" smtClean="0"/>
              <a:t>Know the appeal factors and how they relate to your book</a:t>
            </a:r>
          </a:p>
          <a:p>
            <a:pPr marL="800100" lvl="4" indent="-342900">
              <a:buFont typeface="Arial" pitchFamily="34" charset="0"/>
              <a:buChar char="•"/>
            </a:pPr>
            <a:r>
              <a:rPr lang="en-US" sz="2400" dirty="0" smtClean="0"/>
              <a:t>ALA</a:t>
            </a:r>
          </a:p>
          <a:p>
            <a:pPr marL="800100" lvl="4" indent="-342900">
              <a:buFont typeface="Arial" pitchFamily="34" charset="0"/>
              <a:buChar char="•"/>
            </a:pPr>
            <a:r>
              <a:rPr lang="en-US" sz="2400" dirty="0" smtClean="0"/>
              <a:t>EBSCO / Novelist </a:t>
            </a:r>
          </a:p>
        </p:txBody>
      </p:sp>
    </p:spTree>
    <p:extLst>
      <p:ext uri="{BB962C8B-B14F-4D97-AF65-F5344CB8AC3E}">
        <p14:creationId xmlns:p14="http://schemas.microsoft.com/office/powerpoint/2010/main" val="21902242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4419600"/>
            <a:ext cx="7848600" cy="2362200"/>
            <a:chOff x="2667000" y="2590800"/>
            <a:chExt cx="5866634" cy="2362200"/>
          </a:xfrm>
        </p:grpSpPr>
        <p:sp>
          <p:nvSpPr>
            <p:cNvPr id="11" name="TextBox 10"/>
            <p:cNvSpPr txBox="1"/>
            <p:nvPr/>
          </p:nvSpPr>
          <p:spPr>
            <a:xfrm>
              <a:off x="2667000" y="2590800"/>
              <a:ext cx="2113656" cy="646331"/>
            </a:xfrm>
            <a:prstGeom prst="rect">
              <a:avLst/>
            </a:prstGeom>
            <a:noFill/>
          </p:spPr>
          <p:txBody>
            <a:bodyPr wrap="none" rtlCol="0">
              <a:spAutoFit/>
            </a:bodyPr>
            <a:lstStyle/>
            <a:p>
              <a:r>
                <a:rPr lang="en-US" dirty="0" smtClean="0"/>
                <a:t>How to start a group</a:t>
              </a:r>
            </a:p>
            <a:p>
              <a:r>
                <a:rPr lang="en-US" dirty="0" smtClean="0"/>
                <a:t>How to keep it going</a:t>
              </a:r>
              <a:endParaRPr lang="en-US" dirty="0"/>
            </a:p>
          </p:txBody>
        </p:sp>
        <p:sp>
          <p:nvSpPr>
            <p:cNvPr id="12" name="TextBox 11"/>
            <p:cNvSpPr txBox="1"/>
            <p:nvPr/>
          </p:nvSpPr>
          <p:spPr>
            <a:xfrm>
              <a:off x="4572000" y="3239869"/>
              <a:ext cx="2152216" cy="369332"/>
            </a:xfrm>
            <a:prstGeom prst="rect">
              <a:avLst/>
            </a:prstGeom>
            <a:noFill/>
          </p:spPr>
          <p:txBody>
            <a:bodyPr wrap="none" rtlCol="0">
              <a:spAutoFit/>
            </a:bodyPr>
            <a:lstStyle/>
            <a:p>
              <a:r>
                <a:rPr lang="en-US" dirty="0" smtClean="0"/>
                <a:t>What makes for a good book</a:t>
              </a:r>
            </a:p>
          </p:txBody>
        </p:sp>
        <p:sp>
          <p:nvSpPr>
            <p:cNvPr id="13" name="TextBox 12"/>
            <p:cNvSpPr txBox="1"/>
            <p:nvPr/>
          </p:nvSpPr>
          <p:spPr>
            <a:xfrm>
              <a:off x="6824906" y="4029670"/>
              <a:ext cx="1708728" cy="923330"/>
            </a:xfrm>
            <a:prstGeom prst="rect">
              <a:avLst/>
            </a:prstGeom>
            <a:noFill/>
          </p:spPr>
          <p:txBody>
            <a:bodyPr wrap="square" rtlCol="0">
              <a:spAutoFit/>
            </a:bodyPr>
            <a:lstStyle/>
            <a:p>
              <a:r>
                <a:rPr lang="en-US" dirty="0" smtClean="0"/>
                <a:t>Discussion questions</a:t>
              </a:r>
            </a:p>
            <a:p>
              <a:r>
                <a:rPr lang="en-US" dirty="0"/>
                <a:t>Online resources</a:t>
              </a:r>
            </a:p>
            <a:p>
              <a:r>
                <a:rPr lang="en-US" dirty="0" smtClean="0"/>
                <a:t>Group dynamics</a:t>
              </a:r>
            </a:p>
          </p:txBody>
        </p:sp>
      </p:grpSp>
      <p:grpSp>
        <p:nvGrpSpPr>
          <p:cNvPr id="3" name="Group 2"/>
          <p:cNvGrpSpPr/>
          <p:nvPr/>
        </p:nvGrpSpPr>
        <p:grpSpPr>
          <a:xfrm>
            <a:off x="76200" y="2914755"/>
            <a:ext cx="8468426" cy="1292961"/>
            <a:chOff x="138383" y="1161871"/>
            <a:chExt cx="8468426" cy="1292961"/>
          </a:xfrm>
        </p:grpSpPr>
        <p:sp>
          <p:nvSpPr>
            <p:cNvPr id="5" name="TextBox 4"/>
            <p:cNvSpPr txBox="1"/>
            <p:nvPr/>
          </p:nvSpPr>
          <p:spPr>
            <a:xfrm>
              <a:off x="138383" y="1161871"/>
              <a:ext cx="4706510" cy="646331"/>
            </a:xfrm>
            <a:prstGeom prst="rect">
              <a:avLst/>
            </a:prstGeom>
            <a:noFill/>
          </p:spPr>
          <p:txBody>
            <a:bodyPr wrap="square" rtlCol="0">
              <a:spAutoFit/>
            </a:bodyPr>
            <a:lstStyle/>
            <a:p>
              <a:r>
                <a:rPr lang="en-US" sz="3600" b="1" dirty="0" smtClean="0"/>
                <a:t>Book Group</a:t>
              </a:r>
              <a:endParaRPr lang="en-US" sz="3600" b="1" dirty="0"/>
            </a:p>
          </p:txBody>
        </p:sp>
        <p:sp>
          <p:nvSpPr>
            <p:cNvPr id="6" name="TextBox 5"/>
            <p:cNvSpPr txBox="1"/>
            <p:nvPr/>
          </p:nvSpPr>
          <p:spPr>
            <a:xfrm>
              <a:off x="2378998" y="1859968"/>
              <a:ext cx="338554" cy="461665"/>
            </a:xfrm>
            <a:prstGeom prst="rect">
              <a:avLst/>
            </a:prstGeom>
            <a:noFill/>
          </p:spPr>
          <p:txBody>
            <a:bodyPr wrap="none" rtlCol="0">
              <a:spAutoFit/>
            </a:bodyPr>
            <a:lstStyle/>
            <a:p>
              <a:r>
                <a:rPr lang="en-US" sz="2400" b="1" dirty="0" smtClean="0"/>
                <a:t>=</a:t>
              </a:r>
              <a:endParaRPr lang="en-US" sz="2400" b="1" dirty="0"/>
            </a:p>
          </p:txBody>
        </p:sp>
        <p:sp>
          <p:nvSpPr>
            <p:cNvPr id="7" name="TextBox 6"/>
            <p:cNvSpPr txBox="1"/>
            <p:nvPr/>
          </p:nvSpPr>
          <p:spPr>
            <a:xfrm>
              <a:off x="2656084" y="1783769"/>
              <a:ext cx="1498102" cy="646331"/>
            </a:xfrm>
            <a:prstGeom prst="rect">
              <a:avLst/>
            </a:prstGeom>
            <a:noFill/>
          </p:spPr>
          <p:txBody>
            <a:bodyPr wrap="none" rtlCol="0">
              <a:spAutoFit/>
            </a:bodyPr>
            <a:lstStyle/>
            <a:p>
              <a:r>
                <a:rPr lang="en-US" sz="3600" b="1" dirty="0" smtClean="0"/>
                <a:t>People</a:t>
              </a:r>
              <a:endParaRPr lang="en-US" sz="3600" b="1" dirty="0"/>
            </a:p>
          </p:txBody>
        </p:sp>
        <p:sp>
          <p:nvSpPr>
            <p:cNvPr id="8" name="TextBox 7"/>
            <p:cNvSpPr txBox="1"/>
            <p:nvPr/>
          </p:nvSpPr>
          <p:spPr>
            <a:xfrm>
              <a:off x="4283998" y="1905000"/>
              <a:ext cx="338554" cy="461665"/>
            </a:xfrm>
            <a:prstGeom prst="rect">
              <a:avLst/>
            </a:prstGeom>
            <a:noFill/>
          </p:spPr>
          <p:txBody>
            <a:bodyPr wrap="none" rtlCol="0">
              <a:spAutoFit/>
            </a:bodyPr>
            <a:lstStyle/>
            <a:p>
              <a:r>
                <a:rPr lang="en-US" sz="2400" b="1" dirty="0" smtClean="0"/>
                <a:t>+</a:t>
              </a:r>
              <a:endParaRPr lang="en-US" sz="2400" b="1" dirty="0"/>
            </a:p>
          </p:txBody>
        </p:sp>
        <p:sp>
          <p:nvSpPr>
            <p:cNvPr id="9" name="TextBox 8"/>
            <p:cNvSpPr txBox="1"/>
            <p:nvPr/>
          </p:nvSpPr>
          <p:spPr>
            <a:xfrm>
              <a:off x="4575320" y="1808501"/>
              <a:ext cx="1341393" cy="646331"/>
            </a:xfrm>
            <a:prstGeom prst="rect">
              <a:avLst/>
            </a:prstGeom>
            <a:noFill/>
          </p:spPr>
          <p:txBody>
            <a:bodyPr wrap="none" rtlCol="0">
              <a:spAutoFit/>
            </a:bodyPr>
            <a:lstStyle/>
            <a:p>
              <a:r>
                <a:rPr lang="en-US" sz="3600" b="1" dirty="0" smtClean="0"/>
                <a:t>Books</a:t>
              </a:r>
              <a:endParaRPr lang="en-US" sz="3600" b="1" dirty="0"/>
            </a:p>
          </p:txBody>
        </p:sp>
        <p:sp>
          <p:nvSpPr>
            <p:cNvPr id="10" name="TextBox 9"/>
            <p:cNvSpPr txBox="1"/>
            <p:nvPr/>
          </p:nvSpPr>
          <p:spPr>
            <a:xfrm>
              <a:off x="6410374" y="1784628"/>
              <a:ext cx="2196435" cy="646331"/>
            </a:xfrm>
            <a:prstGeom prst="rect">
              <a:avLst/>
            </a:prstGeom>
            <a:noFill/>
          </p:spPr>
          <p:txBody>
            <a:bodyPr wrap="none" rtlCol="0">
              <a:spAutoFit/>
            </a:bodyPr>
            <a:lstStyle/>
            <a:p>
              <a:r>
                <a:rPr lang="en-US" sz="3600" b="1" dirty="0" smtClean="0"/>
                <a:t>Discussion</a:t>
              </a:r>
              <a:endParaRPr lang="en-US" sz="3600" b="1" dirty="0"/>
            </a:p>
          </p:txBody>
        </p:sp>
        <p:sp>
          <p:nvSpPr>
            <p:cNvPr id="16" name="TextBox 15"/>
            <p:cNvSpPr txBox="1"/>
            <p:nvPr/>
          </p:nvSpPr>
          <p:spPr>
            <a:xfrm>
              <a:off x="6046172" y="1915180"/>
              <a:ext cx="338554" cy="461665"/>
            </a:xfrm>
            <a:prstGeom prst="rect">
              <a:avLst/>
            </a:prstGeom>
            <a:noFill/>
          </p:spPr>
          <p:txBody>
            <a:bodyPr wrap="none" rtlCol="0">
              <a:spAutoFit/>
            </a:bodyPr>
            <a:lstStyle/>
            <a:p>
              <a:r>
                <a:rPr lang="en-US" sz="2400" b="1" dirty="0" smtClean="0"/>
                <a:t>+</a:t>
              </a:r>
              <a:endParaRPr lang="en-US" sz="2400" b="1" dirty="0"/>
            </a:p>
          </p:txBody>
        </p:sp>
      </p:grpSp>
      <p:pic>
        <p:nvPicPr>
          <p:cNvPr id="4" name="Picture 3"/>
          <p:cNvPicPr>
            <a:picLocks noChangeAspect="1"/>
          </p:cNvPicPr>
          <p:nvPr/>
        </p:nvPicPr>
        <p:blipFill>
          <a:blip r:embed="rId3"/>
          <a:stretch>
            <a:fillRect/>
          </a:stretch>
        </p:blipFill>
        <p:spPr>
          <a:xfrm>
            <a:off x="-30804" y="16698"/>
            <a:ext cx="9083827" cy="2810500"/>
          </a:xfrm>
          <a:prstGeom prst="rect">
            <a:avLst/>
          </a:prstGeom>
        </p:spPr>
      </p:pic>
      <p:sp>
        <p:nvSpPr>
          <p:cNvPr id="14" name="Oval 13"/>
          <p:cNvSpPr/>
          <p:nvPr/>
        </p:nvSpPr>
        <p:spPr>
          <a:xfrm>
            <a:off x="457200" y="4311133"/>
            <a:ext cx="2275114" cy="533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286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Value Added Information</a:t>
            </a:r>
          </a:p>
        </p:txBody>
      </p:sp>
      <p:sp>
        <p:nvSpPr>
          <p:cNvPr id="5" name="Content Placeholder 4"/>
          <p:cNvSpPr>
            <a:spLocks noGrp="1"/>
          </p:cNvSpPr>
          <p:nvPr>
            <p:ph sz="half" idx="1"/>
          </p:nvPr>
        </p:nvSpPr>
        <p:spPr/>
        <p:txBody>
          <a:bodyPr/>
          <a:lstStyle/>
          <a:p>
            <a:r>
              <a:rPr lang="en-US" dirty="0"/>
              <a:t>Book </a:t>
            </a:r>
            <a:r>
              <a:rPr lang="en-US" dirty="0" smtClean="0"/>
              <a:t>Reviews</a:t>
            </a:r>
          </a:p>
          <a:p>
            <a:pPr lvl="1"/>
            <a:r>
              <a:rPr lang="en-US" dirty="0" smtClean="0"/>
              <a:t>Formal</a:t>
            </a:r>
          </a:p>
          <a:p>
            <a:pPr lvl="1"/>
            <a:r>
              <a:rPr lang="en-US" dirty="0" smtClean="0"/>
              <a:t>Social Media</a:t>
            </a:r>
            <a:endParaRPr lang="en-US" dirty="0"/>
          </a:p>
          <a:p>
            <a:r>
              <a:rPr lang="en-US" dirty="0"/>
              <a:t>Author Interviews</a:t>
            </a:r>
          </a:p>
          <a:p>
            <a:r>
              <a:rPr lang="en-US" dirty="0"/>
              <a:t>Book Trailers</a:t>
            </a:r>
          </a:p>
          <a:p>
            <a:r>
              <a:rPr lang="en-US" dirty="0"/>
              <a:t>Read </a:t>
            </a:r>
            <a:r>
              <a:rPr lang="en-US" dirty="0" err="1"/>
              <a:t>Alikes</a:t>
            </a:r>
            <a:endParaRPr lang="en-US" dirty="0"/>
          </a:p>
          <a:p>
            <a:endParaRPr lang="en-US" dirty="0"/>
          </a:p>
        </p:txBody>
      </p:sp>
      <p:sp>
        <p:nvSpPr>
          <p:cNvPr id="6" name="Content Placeholder 5"/>
          <p:cNvSpPr>
            <a:spLocks noGrp="1"/>
          </p:cNvSpPr>
          <p:nvPr>
            <p:ph sz="half" idx="2"/>
          </p:nvPr>
        </p:nvSpPr>
        <p:spPr/>
        <p:txBody>
          <a:bodyPr/>
          <a:lstStyle/>
          <a:p>
            <a:r>
              <a:rPr lang="en-US" dirty="0"/>
              <a:t>PLS Catalog, Novelist, </a:t>
            </a:r>
            <a:r>
              <a:rPr lang="en-US" dirty="0" err="1"/>
              <a:t>MasterFile</a:t>
            </a:r>
            <a:r>
              <a:rPr lang="en-US" dirty="0"/>
              <a:t> </a:t>
            </a:r>
            <a:r>
              <a:rPr lang="en-US" dirty="0" smtClean="0"/>
              <a:t>Premier</a:t>
            </a:r>
          </a:p>
          <a:p>
            <a:r>
              <a:rPr lang="en-US" dirty="0" err="1" smtClean="0"/>
              <a:t>Goodreads</a:t>
            </a:r>
            <a:r>
              <a:rPr lang="en-US" dirty="0" smtClean="0"/>
              <a:t>, Amazon, </a:t>
            </a:r>
            <a:r>
              <a:rPr lang="en-US" dirty="0" err="1" smtClean="0"/>
              <a:t>LibraryThing</a:t>
            </a:r>
            <a:endParaRPr lang="en-US" dirty="0"/>
          </a:p>
          <a:p>
            <a:r>
              <a:rPr lang="en-US" dirty="0"/>
              <a:t>Online media resources</a:t>
            </a:r>
          </a:p>
          <a:p>
            <a:r>
              <a:rPr lang="en-US" dirty="0"/>
              <a:t>Facebook, </a:t>
            </a:r>
            <a:r>
              <a:rPr lang="en-US" dirty="0" smtClean="0"/>
              <a:t>YouTube </a:t>
            </a:r>
            <a:r>
              <a:rPr lang="en-US" dirty="0"/>
              <a:t>&amp; </a:t>
            </a:r>
            <a:r>
              <a:rPr lang="en-US" dirty="0" err="1"/>
              <a:t>Itunes</a:t>
            </a:r>
            <a:endParaRPr lang="en-US" dirty="0"/>
          </a:p>
          <a:p>
            <a:endParaRPr lang="en-US" dirty="0"/>
          </a:p>
        </p:txBody>
      </p:sp>
    </p:spTree>
    <p:extLst>
      <p:ext uri="{BB962C8B-B14F-4D97-AF65-F5344CB8AC3E}">
        <p14:creationId xmlns:p14="http://schemas.microsoft.com/office/powerpoint/2010/main" val="1793351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833" t="16445" r="29834" b="10222"/>
          <a:stretch/>
        </p:blipFill>
        <p:spPr bwMode="auto">
          <a:xfrm>
            <a:off x="3266594" y="-12192"/>
            <a:ext cx="5877406"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667" t="21333" r="38833" b="7112"/>
          <a:stretch/>
        </p:blipFill>
        <p:spPr bwMode="auto">
          <a:xfrm>
            <a:off x="0" y="-12192"/>
            <a:ext cx="431358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4320" t="16684" r="39283" b="17325"/>
          <a:stretch/>
        </p:blipFill>
        <p:spPr bwMode="auto">
          <a:xfrm>
            <a:off x="0" y="3770264"/>
            <a:ext cx="3383214" cy="270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20960" t="22374" r="23500" b="14480"/>
          <a:stretch/>
        </p:blipFill>
        <p:spPr bwMode="auto">
          <a:xfrm>
            <a:off x="3352800" y="3200399"/>
            <a:ext cx="5719120" cy="365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1150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to…</a:t>
            </a:r>
            <a:endParaRPr lang="en-US" dirty="0"/>
          </a:p>
        </p:txBody>
      </p:sp>
      <p:sp>
        <p:nvSpPr>
          <p:cNvPr id="3" name="Content Placeholder 2"/>
          <p:cNvSpPr>
            <a:spLocks noGrp="1"/>
          </p:cNvSpPr>
          <p:nvPr>
            <p:ph idx="1"/>
          </p:nvPr>
        </p:nvSpPr>
        <p:spPr>
          <a:xfrm>
            <a:off x="457200" y="1600201"/>
            <a:ext cx="8229600" cy="1828800"/>
          </a:xfrm>
        </p:spPr>
        <p:txBody>
          <a:bodyPr/>
          <a:lstStyle/>
          <a:p>
            <a:pPr marL="0" indent="0">
              <a:buNone/>
            </a:pPr>
            <a:r>
              <a:rPr lang="en-US" dirty="0" smtClean="0"/>
              <a:t>Information for lifelong learning in </a:t>
            </a:r>
          </a:p>
          <a:p>
            <a:pPr marL="0" indent="0">
              <a:buNone/>
            </a:pPr>
            <a:r>
              <a:rPr lang="en-US" dirty="0" smtClean="0"/>
              <a:t>the library collection</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21" y="2819400"/>
            <a:ext cx="2046078" cy="3088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509" y="4475590"/>
            <a:ext cx="1506000" cy="228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1141" y="381000"/>
            <a:ext cx="25527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9820" y="3276600"/>
            <a:ext cx="2702433"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932403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Dynamics</a:t>
            </a:r>
            <a:endParaRPr lang="en-US" dirty="0"/>
          </a:p>
        </p:txBody>
      </p:sp>
      <p:sp>
        <p:nvSpPr>
          <p:cNvPr id="4" name="Content Placeholder 3"/>
          <p:cNvSpPr>
            <a:spLocks noGrp="1"/>
          </p:cNvSpPr>
          <p:nvPr>
            <p:ph idx="1"/>
          </p:nvPr>
        </p:nvSpPr>
        <p:spPr/>
        <p:txBody>
          <a:bodyPr>
            <a:normAutofit/>
          </a:bodyPr>
          <a:lstStyle/>
          <a:p>
            <a:r>
              <a:rPr lang="en-US" dirty="0" smtClean="0"/>
              <a:t>Survey Says: Group complaints</a:t>
            </a:r>
          </a:p>
          <a:p>
            <a:pPr lvl="1"/>
            <a:r>
              <a:rPr lang="en-US" dirty="0" smtClean="0"/>
              <a:t>36% - Group does not stay on track</a:t>
            </a:r>
          </a:p>
          <a:p>
            <a:pPr lvl="1"/>
            <a:r>
              <a:rPr lang="en-US" dirty="0" smtClean="0"/>
              <a:t>15% - People don’t read the book</a:t>
            </a:r>
          </a:p>
          <a:p>
            <a:pPr lvl="1"/>
            <a:r>
              <a:rPr lang="en-US" dirty="0" smtClean="0"/>
              <a:t>12% - One </a:t>
            </a:r>
            <a:r>
              <a:rPr lang="en-US" dirty="0"/>
              <a:t>person dominates conversations</a:t>
            </a:r>
          </a:p>
          <a:p>
            <a:pPr lvl="1"/>
            <a:r>
              <a:rPr lang="en-US" dirty="0" smtClean="0"/>
              <a:t>3% Other</a:t>
            </a:r>
          </a:p>
          <a:p>
            <a:pPr lvl="2"/>
            <a:r>
              <a:rPr lang="en-US" dirty="0" smtClean="0"/>
              <a:t>Multiple conversations going on at once</a:t>
            </a:r>
          </a:p>
          <a:p>
            <a:pPr lvl="2"/>
            <a:r>
              <a:rPr lang="en-US" dirty="0" smtClean="0"/>
              <a:t>Too social, not enough book discussion</a:t>
            </a:r>
          </a:p>
          <a:p>
            <a:pPr lvl="2"/>
            <a:r>
              <a:rPr lang="en-US" dirty="0" smtClean="0"/>
              <a:t>Not enough male participants</a:t>
            </a:r>
          </a:p>
          <a:p>
            <a:pPr lvl="2"/>
            <a:endParaRPr lang="en-US" dirty="0" smtClean="0"/>
          </a:p>
          <a:p>
            <a:endParaRPr lang="en-US" dirty="0"/>
          </a:p>
        </p:txBody>
      </p:sp>
    </p:spTree>
    <p:extLst>
      <p:ext uri="{BB962C8B-B14F-4D97-AF65-F5344CB8AC3E}">
        <p14:creationId xmlns:p14="http://schemas.microsoft.com/office/powerpoint/2010/main" val="22310311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Dynamics</a:t>
            </a:r>
            <a:endParaRPr lang="en-US" dirty="0"/>
          </a:p>
        </p:txBody>
      </p:sp>
      <p:sp>
        <p:nvSpPr>
          <p:cNvPr id="3" name="Content Placeholder 2"/>
          <p:cNvSpPr>
            <a:spLocks noGrp="1"/>
          </p:cNvSpPr>
          <p:nvPr>
            <p:ph idx="1"/>
          </p:nvPr>
        </p:nvSpPr>
        <p:spPr/>
        <p:txBody>
          <a:bodyPr>
            <a:normAutofit/>
          </a:bodyPr>
          <a:lstStyle/>
          <a:p>
            <a:r>
              <a:rPr lang="en-US" dirty="0"/>
              <a:t>Best discussion is among members not between facilitator and </a:t>
            </a:r>
            <a:r>
              <a:rPr lang="en-US" dirty="0" smtClean="0"/>
              <a:t>individuals</a:t>
            </a:r>
          </a:p>
          <a:p>
            <a:pPr marL="0" indent="0">
              <a:buNone/>
            </a:pPr>
            <a:r>
              <a:rPr lang="en-US" sz="1400" dirty="0" smtClean="0"/>
              <a:t>	</a:t>
            </a:r>
          </a:p>
          <a:p>
            <a:r>
              <a:rPr lang="en-US" dirty="0" smtClean="0"/>
              <a:t>How do you generate discussion </a:t>
            </a:r>
            <a:r>
              <a:rPr lang="en-US" dirty="0"/>
              <a:t>not </a:t>
            </a:r>
            <a:r>
              <a:rPr lang="en-US" dirty="0" smtClean="0"/>
              <a:t>monologues?</a:t>
            </a:r>
          </a:p>
          <a:p>
            <a:pPr lvl="1"/>
            <a:r>
              <a:rPr lang="en-US" dirty="0" smtClean="0"/>
              <a:t>Encourage questions from the group</a:t>
            </a:r>
          </a:p>
          <a:p>
            <a:pPr lvl="1"/>
            <a:r>
              <a:rPr lang="en-US" dirty="0"/>
              <a:t>Every member should have the opportunity to voice their opinions. </a:t>
            </a:r>
            <a:endParaRPr lang="en-US" sz="1400" dirty="0"/>
          </a:p>
        </p:txBody>
      </p:sp>
    </p:spTree>
    <p:extLst>
      <p:ext uri="{BB962C8B-B14F-4D97-AF65-F5344CB8AC3E}">
        <p14:creationId xmlns:p14="http://schemas.microsoft.com/office/powerpoint/2010/main" val="3884099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Dynamics</a:t>
            </a:r>
            <a:endParaRPr lang="en-US" dirty="0"/>
          </a:p>
        </p:txBody>
      </p:sp>
      <p:sp>
        <p:nvSpPr>
          <p:cNvPr id="3" name="Content Placeholder 2"/>
          <p:cNvSpPr>
            <a:spLocks noGrp="1"/>
          </p:cNvSpPr>
          <p:nvPr>
            <p:ph idx="1"/>
          </p:nvPr>
        </p:nvSpPr>
        <p:spPr/>
        <p:txBody>
          <a:bodyPr>
            <a:normAutofit/>
          </a:bodyPr>
          <a:lstStyle/>
          <a:p>
            <a:r>
              <a:rPr lang="en-US" dirty="0" smtClean="0"/>
              <a:t>Recognize </a:t>
            </a:r>
            <a:r>
              <a:rPr lang="en-US" dirty="0"/>
              <a:t>the importance of </a:t>
            </a:r>
            <a:r>
              <a:rPr lang="en-US" dirty="0" smtClean="0"/>
              <a:t>silence.</a:t>
            </a:r>
          </a:p>
          <a:p>
            <a:endParaRPr lang="en-US" dirty="0"/>
          </a:p>
          <a:p>
            <a:r>
              <a:rPr lang="en-US" dirty="0" smtClean="0"/>
              <a:t>If </a:t>
            </a:r>
            <a:r>
              <a:rPr lang="en-US" dirty="0"/>
              <a:t>you ask a </a:t>
            </a:r>
            <a:r>
              <a:rPr lang="en-US" dirty="0" smtClean="0"/>
              <a:t>good clear, open-ended </a:t>
            </a:r>
            <a:r>
              <a:rPr lang="en-US" dirty="0"/>
              <a:t>question, it will take people time to think about and formulate their response – so don’t panic if nobody speaks immediately</a:t>
            </a:r>
            <a:r>
              <a:rPr lang="en-US" dirty="0" smtClean="0"/>
              <a:t>.</a:t>
            </a:r>
          </a:p>
        </p:txBody>
      </p:sp>
    </p:spTree>
    <p:extLst>
      <p:ext uri="{BB962C8B-B14F-4D97-AF65-F5344CB8AC3E}">
        <p14:creationId xmlns:p14="http://schemas.microsoft.com/office/powerpoint/2010/main" val="4756425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Dynamics</a:t>
            </a:r>
            <a:endParaRPr lang="en-US" dirty="0"/>
          </a:p>
        </p:txBody>
      </p:sp>
      <p:sp>
        <p:nvSpPr>
          <p:cNvPr id="3" name="Content Placeholder 2"/>
          <p:cNvSpPr>
            <a:spLocks noGrp="1"/>
          </p:cNvSpPr>
          <p:nvPr>
            <p:ph idx="1"/>
          </p:nvPr>
        </p:nvSpPr>
        <p:spPr/>
        <p:txBody>
          <a:bodyPr>
            <a:normAutofit fontScale="92500" lnSpcReduction="20000"/>
          </a:bodyPr>
          <a:lstStyle/>
          <a:p>
            <a:r>
              <a:rPr lang="en-US" sz="3800" dirty="0" smtClean="0"/>
              <a:t>How to handle problems</a:t>
            </a:r>
          </a:p>
          <a:p>
            <a:pPr lvl="1"/>
            <a:r>
              <a:rPr lang="en-US" dirty="0" smtClean="0"/>
              <a:t>Not enough conversation</a:t>
            </a:r>
          </a:p>
          <a:p>
            <a:pPr lvl="1"/>
            <a:r>
              <a:rPr lang="en-US" dirty="0" smtClean="0"/>
              <a:t>Conversation hogs</a:t>
            </a:r>
          </a:p>
          <a:p>
            <a:pPr lvl="1"/>
            <a:r>
              <a:rPr lang="en-US" dirty="0" smtClean="0"/>
              <a:t>Rabbit holes</a:t>
            </a:r>
          </a:p>
          <a:p>
            <a:pPr lvl="1"/>
            <a:r>
              <a:rPr lang="en-US" dirty="0" smtClean="0"/>
              <a:t>Not talking about the book</a:t>
            </a:r>
          </a:p>
          <a:p>
            <a:pPr lvl="1"/>
            <a:endParaRPr lang="en-US" sz="1600" dirty="0" smtClean="0"/>
          </a:p>
          <a:p>
            <a:r>
              <a:rPr lang="en-US" sz="3800" dirty="0" smtClean="0"/>
              <a:t>Consider</a:t>
            </a:r>
          </a:p>
          <a:p>
            <a:pPr lvl="1"/>
            <a:r>
              <a:rPr lang="en-US" dirty="0" smtClean="0"/>
              <a:t>Handle immediately</a:t>
            </a:r>
          </a:p>
          <a:p>
            <a:pPr lvl="1"/>
            <a:r>
              <a:rPr lang="en-US" dirty="0" smtClean="0"/>
              <a:t>Direct and redirect </a:t>
            </a:r>
          </a:p>
          <a:p>
            <a:pPr lvl="1"/>
            <a:r>
              <a:rPr lang="en-US" dirty="0" smtClean="0"/>
              <a:t>Eye contact</a:t>
            </a:r>
          </a:p>
          <a:p>
            <a:pPr lvl="1"/>
            <a:r>
              <a:rPr lang="en-US" dirty="0" smtClean="0"/>
              <a:t>“…to bring it back to the book”</a:t>
            </a:r>
          </a:p>
        </p:txBody>
      </p:sp>
    </p:spTree>
    <p:extLst>
      <p:ext uri="{BB962C8B-B14F-4D97-AF65-F5344CB8AC3E}">
        <p14:creationId xmlns:p14="http://schemas.microsoft.com/office/powerpoint/2010/main" val="1340765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Dynamics</a:t>
            </a:r>
            <a:endParaRPr lang="en-US" dirty="0"/>
          </a:p>
        </p:txBody>
      </p:sp>
      <p:sp>
        <p:nvSpPr>
          <p:cNvPr id="3" name="Content Placeholder 2"/>
          <p:cNvSpPr>
            <a:spLocks noGrp="1"/>
          </p:cNvSpPr>
          <p:nvPr>
            <p:ph idx="1"/>
          </p:nvPr>
        </p:nvSpPr>
        <p:spPr/>
        <p:txBody>
          <a:bodyPr/>
          <a:lstStyle/>
          <a:p>
            <a:r>
              <a:rPr lang="en-US" dirty="0" smtClean="0"/>
              <a:t>Group Ground Rules</a:t>
            </a:r>
          </a:p>
          <a:p>
            <a:pPr lvl="1"/>
            <a:r>
              <a:rPr lang="en-US" dirty="0"/>
              <a:t>To Read or Not to Read? </a:t>
            </a:r>
            <a:endParaRPr lang="en-US" dirty="0" smtClean="0"/>
          </a:p>
          <a:p>
            <a:pPr lvl="2"/>
            <a:r>
              <a:rPr lang="en-US" dirty="0" smtClean="0"/>
              <a:t>Spoiler </a:t>
            </a:r>
            <a:r>
              <a:rPr lang="en-US" dirty="0"/>
              <a:t>Alerts</a:t>
            </a:r>
            <a:r>
              <a:rPr lang="en-US" dirty="0" smtClean="0"/>
              <a:t>?</a:t>
            </a:r>
          </a:p>
          <a:p>
            <a:pPr lvl="2"/>
            <a:r>
              <a:rPr lang="en-US" dirty="0" smtClean="0"/>
              <a:t>Participate only if read the book?</a:t>
            </a:r>
            <a:endParaRPr lang="en-US" dirty="0"/>
          </a:p>
          <a:p>
            <a:pPr lvl="1"/>
            <a:endParaRPr lang="en-US" dirty="0"/>
          </a:p>
        </p:txBody>
      </p:sp>
    </p:spTree>
    <p:extLst>
      <p:ext uri="{BB962C8B-B14F-4D97-AF65-F5344CB8AC3E}">
        <p14:creationId xmlns:p14="http://schemas.microsoft.com/office/powerpoint/2010/main" val="555834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836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ubtitle 2"/>
          <p:cNvSpPr>
            <a:spLocks noGrp="1"/>
          </p:cNvSpPr>
          <p:nvPr>
            <p:ph type="subTitle" idx="1"/>
          </p:nvPr>
        </p:nvSpPr>
        <p:spPr>
          <a:xfrm>
            <a:off x="304800" y="5105400"/>
            <a:ext cx="6400800" cy="1524000"/>
          </a:xfrm>
        </p:spPr>
        <p:txBody>
          <a:bodyPr>
            <a:normAutofit fontScale="70000" lnSpcReduction="20000"/>
          </a:bodyPr>
          <a:lstStyle/>
          <a:p>
            <a:pPr algn="l"/>
            <a:r>
              <a:rPr lang="en-US" dirty="0" smtClean="0">
                <a:solidFill>
                  <a:schemeClr val="tx1"/>
                </a:solidFill>
              </a:rPr>
              <a:t>Theresa </a:t>
            </a:r>
            <a:r>
              <a:rPr lang="en-US" dirty="0" smtClean="0">
                <a:solidFill>
                  <a:schemeClr val="tx1"/>
                </a:solidFill>
              </a:rPr>
              <a:t>Tittle</a:t>
            </a:r>
            <a:endParaRPr lang="en-US" dirty="0" smtClean="0">
              <a:solidFill>
                <a:schemeClr val="tx1"/>
              </a:solidFill>
            </a:endParaRPr>
          </a:p>
          <a:p>
            <a:pPr algn="l"/>
            <a:r>
              <a:rPr lang="en-US" dirty="0" smtClean="0">
                <a:solidFill>
                  <a:schemeClr val="tx1"/>
                </a:solidFill>
              </a:rPr>
              <a:t>Norman Public Library </a:t>
            </a:r>
          </a:p>
          <a:p>
            <a:pPr algn="l"/>
            <a:r>
              <a:rPr lang="en-US" dirty="0" smtClean="0">
                <a:solidFill>
                  <a:schemeClr val="tx1"/>
                </a:solidFill>
                <a:hlinkClick r:id="rId4"/>
              </a:rPr>
              <a:t>ttittle@pioneerlibrarysystem.org</a:t>
            </a:r>
            <a:endParaRPr lang="en-US" dirty="0" smtClean="0">
              <a:solidFill>
                <a:schemeClr val="tx1"/>
              </a:solidFill>
            </a:endParaRPr>
          </a:p>
          <a:p>
            <a:pPr algn="l"/>
            <a:r>
              <a:rPr lang="en-US" dirty="0" smtClean="0">
                <a:solidFill>
                  <a:schemeClr val="tx1"/>
                </a:solidFill>
              </a:rPr>
              <a:t>(405) 801-4582</a:t>
            </a:r>
            <a:endParaRPr lang="en-US" dirty="0">
              <a:solidFill>
                <a:schemeClr val="tx1"/>
              </a:solidFill>
            </a:endParaRPr>
          </a:p>
        </p:txBody>
      </p:sp>
    </p:spTree>
    <p:extLst>
      <p:ext uri="{BB962C8B-B14F-4D97-AF65-F5344CB8AC3E}">
        <p14:creationId xmlns:p14="http://schemas.microsoft.com/office/powerpoint/2010/main" val="41937021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Discussion</a:t>
            </a:r>
            <a:endParaRPr lang="en-US" dirty="0"/>
          </a:p>
        </p:txBody>
      </p:sp>
      <p:sp>
        <p:nvSpPr>
          <p:cNvPr id="3" name="Content Placeholder 2"/>
          <p:cNvSpPr>
            <a:spLocks noGrp="1"/>
          </p:cNvSpPr>
          <p:nvPr>
            <p:ph idx="1"/>
          </p:nvPr>
        </p:nvSpPr>
        <p:spPr/>
        <p:txBody>
          <a:bodyPr>
            <a:noAutofit/>
          </a:bodyPr>
          <a:lstStyle/>
          <a:p>
            <a:pPr marL="457200" lvl="1" indent="0">
              <a:buNone/>
            </a:pPr>
            <a:endParaRPr lang="en-US" sz="1050" dirty="0" smtClean="0"/>
          </a:p>
          <a:p>
            <a:r>
              <a:rPr lang="en-US" sz="2200" dirty="0" smtClean="0"/>
              <a:t>Turn </a:t>
            </a:r>
            <a:r>
              <a:rPr lang="en-US" sz="2200" dirty="0"/>
              <a:t>statements into provocative questions that probe and stimulate </a:t>
            </a:r>
            <a:r>
              <a:rPr lang="en-US" sz="2200" dirty="0" smtClean="0"/>
              <a:t>discussion.</a:t>
            </a:r>
          </a:p>
          <a:p>
            <a:endParaRPr lang="en-US" sz="1450" dirty="0" smtClean="0"/>
          </a:p>
          <a:p>
            <a:r>
              <a:rPr lang="en-US" sz="2200" dirty="0" smtClean="0"/>
              <a:t>Differentiate </a:t>
            </a:r>
            <a:r>
              <a:rPr lang="en-US" sz="2200" dirty="0"/>
              <a:t>intellectual </a:t>
            </a:r>
            <a:r>
              <a:rPr lang="en-US" sz="2200" dirty="0" smtClean="0"/>
              <a:t>from emotional </a:t>
            </a:r>
            <a:r>
              <a:rPr lang="en-US" sz="2200" dirty="0"/>
              <a:t>responses</a:t>
            </a:r>
            <a:r>
              <a:rPr lang="en-US" sz="2200" dirty="0" smtClean="0"/>
              <a:t>. Is </a:t>
            </a:r>
            <a:r>
              <a:rPr lang="en-US" sz="2200" dirty="0"/>
              <a:t>the author evoking a cerebral response, making you think, or is she/he evoking a visceral response in which your heart </a:t>
            </a:r>
            <a:r>
              <a:rPr lang="en-US" sz="2200" dirty="0" smtClean="0"/>
              <a:t>pounds</a:t>
            </a:r>
            <a:r>
              <a:rPr lang="en-US" sz="2200" dirty="0"/>
              <a:t>, adrenalin soars, and you swoon or weep or gasp for air? Does your response emanate from above, or below, the neck</a:t>
            </a:r>
            <a:r>
              <a:rPr lang="en-US" sz="2200" dirty="0" smtClean="0"/>
              <a:t>?</a:t>
            </a:r>
          </a:p>
          <a:p>
            <a:endParaRPr lang="en-US" sz="1450" dirty="0" smtClean="0"/>
          </a:p>
          <a:p>
            <a:r>
              <a:rPr lang="en-US" sz="2200" dirty="0" smtClean="0"/>
              <a:t>Discuss </a:t>
            </a:r>
            <a:r>
              <a:rPr lang="en-US" sz="2200" dirty="0"/>
              <a:t>(among the many things that there are to discuss)  language, narrative voice, character development, plot development, author’s vision/intent, mood and </a:t>
            </a:r>
            <a:r>
              <a:rPr lang="en-US" sz="2200" dirty="0" smtClean="0"/>
              <a:t>setting.</a:t>
            </a:r>
          </a:p>
          <a:p>
            <a:endParaRPr lang="en-US" sz="1450" dirty="0" smtClean="0"/>
          </a:p>
          <a:p>
            <a:r>
              <a:rPr lang="en-US" sz="2200" dirty="0" smtClean="0"/>
              <a:t>Read </a:t>
            </a:r>
            <a:r>
              <a:rPr lang="en-US" sz="2200" dirty="0"/>
              <a:t>passages out loud to hear the voices and the language; this can be </a:t>
            </a:r>
            <a:r>
              <a:rPr lang="en-US" sz="2200" dirty="0" smtClean="0"/>
              <a:t>illuminating.</a:t>
            </a:r>
          </a:p>
          <a:p>
            <a:pPr marL="457200" lvl="1" indent="0">
              <a:buNone/>
            </a:pPr>
            <a:endParaRPr lang="en-US" sz="1800" dirty="0" smtClean="0"/>
          </a:p>
          <a:p>
            <a:endParaRPr lang="en-US" sz="900" dirty="0"/>
          </a:p>
        </p:txBody>
      </p:sp>
    </p:spTree>
    <p:extLst>
      <p:ext uri="{BB962C8B-B14F-4D97-AF65-F5344CB8AC3E}">
        <p14:creationId xmlns:p14="http://schemas.microsoft.com/office/powerpoint/2010/main" val="25707155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Choices</a:t>
            </a:r>
            <a:endParaRPr lang="en-US" dirty="0"/>
          </a:p>
        </p:txBody>
      </p:sp>
      <p:sp>
        <p:nvSpPr>
          <p:cNvPr id="3" name="Content Placeholder 2"/>
          <p:cNvSpPr>
            <a:spLocks noGrp="1"/>
          </p:cNvSpPr>
          <p:nvPr>
            <p:ph idx="1"/>
          </p:nvPr>
        </p:nvSpPr>
        <p:spPr>
          <a:xfrm>
            <a:off x="457200" y="1600200"/>
            <a:ext cx="8382000" cy="4572000"/>
          </a:xfrm>
        </p:spPr>
        <p:txBody>
          <a:bodyPr>
            <a:normAutofit fontScale="77500" lnSpcReduction="20000"/>
          </a:bodyPr>
          <a:lstStyle/>
          <a:p>
            <a:r>
              <a:rPr lang="en-US" dirty="0" smtClean="0"/>
              <a:t>One time event, On going</a:t>
            </a:r>
          </a:p>
          <a:p>
            <a:r>
              <a:rPr lang="en-US" dirty="0" smtClean="0"/>
              <a:t>One book or multiple books with theme</a:t>
            </a:r>
            <a:endParaRPr lang="en-US" dirty="0"/>
          </a:p>
          <a:p>
            <a:r>
              <a:rPr lang="en-US" dirty="0"/>
              <a:t>Books – kits, members obtain on their own</a:t>
            </a:r>
          </a:p>
          <a:p>
            <a:r>
              <a:rPr lang="en-US" dirty="0"/>
              <a:t>Moderated? - dedicated, multiple, rotating</a:t>
            </a:r>
          </a:p>
          <a:p>
            <a:r>
              <a:rPr lang="en-US" dirty="0"/>
              <a:t>Discussion-only, Guest </a:t>
            </a:r>
            <a:r>
              <a:rPr lang="en-US" dirty="0" smtClean="0"/>
              <a:t>Experts, Presentation</a:t>
            </a:r>
            <a:endParaRPr lang="en-US" dirty="0"/>
          </a:p>
          <a:p>
            <a:r>
              <a:rPr lang="en-US" dirty="0" smtClean="0"/>
              <a:t>Group </a:t>
            </a:r>
            <a:r>
              <a:rPr lang="en-US" dirty="0"/>
              <a:t>Focus </a:t>
            </a:r>
          </a:p>
          <a:p>
            <a:pPr lvl="1"/>
            <a:r>
              <a:rPr lang="en-US" dirty="0" smtClean="0"/>
              <a:t>Fiction (popular/literature/classics/testosterone), </a:t>
            </a:r>
            <a:r>
              <a:rPr lang="en-US" dirty="0"/>
              <a:t>nonfiction, mix</a:t>
            </a:r>
          </a:p>
          <a:p>
            <a:r>
              <a:rPr lang="en-US" dirty="0" smtClean="0"/>
              <a:t>Meeting Time </a:t>
            </a:r>
          </a:p>
          <a:p>
            <a:pPr lvl="1"/>
            <a:r>
              <a:rPr lang="en-US" dirty="0" smtClean="0"/>
              <a:t>Audience will vary based on time</a:t>
            </a:r>
          </a:p>
          <a:p>
            <a:r>
              <a:rPr lang="en-US" dirty="0" smtClean="0"/>
              <a:t>Meeting Location </a:t>
            </a:r>
          </a:p>
          <a:p>
            <a:pPr lvl="1"/>
            <a:r>
              <a:rPr lang="en-US" dirty="0" smtClean="0"/>
              <a:t>campus, private home, local commercial venue (i.e. bar, coffee shop), online (social media)</a:t>
            </a:r>
          </a:p>
        </p:txBody>
      </p:sp>
    </p:spTree>
    <p:extLst>
      <p:ext uri="{BB962C8B-B14F-4D97-AF65-F5344CB8AC3E}">
        <p14:creationId xmlns:p14="http://schemas.microsoft.com/office/powerpoint/2010/main" val="32777102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Value Added - Know the Appeal Factors</a:t>
            </a:r>
            <a:endParaRPr lang="en-US" dirty="0"/>
          </a:p>
        </p:txBody>
      </p:sp>
      <p:sp>
        <p:nvSpPr>
          <p:cNvPr id="3" name="Content Placeholder 2"/>
          <p:cNvSpPr>
            <a:spLocks noGrp="1"/>
          </p:cNvSpPr>
          <p:nvPr>
            <p:ph idx="1"/>
          </p:nvPr>
        </p:nvSpPr>
        <p:spPr/>
        <p:txBody>
          <a:bodyPr/>
          <a:lstStyle/>
          <a:p>
            <a:r>
              <a:rPr lang="en-US" dirty="0" smtClean="0"/>
              <a:t>Story Line</a:t>
            </a:r>
          </a:p>
          <a:p>
            <a:r>
              <a:rPr lang="en-US" dirty="0" smtClean="0"/>
              <a:t>Pace</a:t>
            </a:r>
          </a:p>
          <a:p>
            <a:r>
              <a:rPr lang="en-US" dirty="0" smtClean="0"/>
              <a:t>Frame and Tone</a:t>
            </a:r>
          </a:p>
          <a:p>
            <a:r>
              <a:rPr lang="en-US" dirty="0" smtClean="0"/>
              <a:t>Writing Style</a:t>
            </a:r>
          </a:p>
          <a:p>
            <a:r>
              <a:rPr lang="en-US" dirty="0" smtClean="0"/>
              <a:t>Characterization</a:t>
            </a:r>
          </a:p>
          <a:p>
            <a:r>
              <a:rPr lang="en-US" dirty="0" smtClean="0"/>
              <a:t>Setting</a:t>
            </a:r>
            <a:endParaRPr lang="en-US" dirty="0"/>
          </a:p>
        </p:txBody>
      </p:sp>
    </p:spTree>
    <p:extLst>
      <p:ext uri="{BB962C8B-B14F-4D97-AF65-F5344CB8AC3E}">
        <p14:creationId xmlns:p14="http://schemas.microsoft.com/office/powerpoint/2010/main" val="11072525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Appeal Factors</a:t>
            </a:r>
            <a:endParaRPr lang="en-US" dirty="0"/>
          </a:p>
        </p:txBody>
      </p:sp>
      <p:sp>
        <p:nvSpPr>
          <p:cNvPr id="5" name="Text Placeholder 4"/>
          <p:cNvSpPr>
            <a:spLocks noGrp="1"/>
          </p:cNvSpPr>
          <p:nvPr>
            <p:ph type="body" idx="1"/>
          </p:nvPr>
        </p:nvSpPr>
        <p:spPr/>
        <p:txBody>
          <a:bodyPr/>
          <a:lstStyle/>
          <a:p>
            <a:r>
              <a:rPr lang="en-US" dirty="0" smtClean="0"/>
              <a:t>Story Line</a:t>
            </a:r>
            <a:endParaRPr lang="en-US" dirty="0"/>
          </a:p>
        </p:txBody>
      </p:sp>
      <p:sp>
        <p:nvSpPr>
          <p:cNvPr id="6" name="Content Placeholder 5"/>
          <p:cNvSpPr>
            <a:spLocks noGrp="1"/>
          </p:cNvSpPr>
          <p:nvPr>
            <p:ph sz="half" idx="2"/>
          </p:nvPr>
        </p:nvSpPr>
        <p:spPr/>
        <p:txBody>
          <a:bodyPr/>
          <a:lstStyle/>
          <a:p>
            <a:r>
              <a:rPr lang="en-US" dirty="0" smtClean="0"/>
              <a:t>Action Packed</a:t>
            </a:r>
          </a:p>
          <a:p>
            <a:r>
              <a:rPr lang="en-US" dirty="0" smtClean="0"/>
              <a:t>Character Driven</a:t>
            </a:r>
          </a:p>
          <a:p>
            <a:r>
              <a:rPr lang="en-US" dirty="0" smtClean="0"/>
              <a:t>Intricately Plotted</a:t>
            </a:r>
          </a:p>
          <a:p>
            <a:r>
              <a:rPr lang="en-US" dirty="0" smtClean="0"/>
              <a:t>Issue Oriented</a:t>
            </a:r>
          </a:p>
          <a:p>
            <a:r>
              <a:rPr lang="en-US" dirty="0" smtClean="0"/>
              <a:t>Plot Driven</a:t>
            </a:r>
          </a:p>
          <a:p>
            <a:r>
              <a:rPr lang="en-US" dirty="0" smtClean="0"/>
              <a:t>World Building</a:t>
            </a:r>
            <a:endParaRPr lang="en-US" dirty="0"/>
          </a:p>
        </p:txBody>
      </p:sp>
      <p:sp>
        <p:nvSpPr>
          <p:cNvPr id="7" name="Text Placeholder 6"/>
          <p:cNvSpPr>
            <a:spLocks noGrp="1"/>
          </p:cNvSpPr>
          <p:nvPr>
            <p:ph type="body" sz="quarter" idx="3"/>
          </p:nvPr>
        </p:nvSpPr>
        <p:spPr/>
        <p:txBody>
          <a:bodyPr/>
          <a:lstStyle/>
          <a:p>
            <a:r>
              <a:rPr lang="en-US" dirty="0" smtClean="0"/>
              <a:t>Pacing</a:t>
            </a:r>
            <a:endParaRPr lang="en-US" dirty="0"/>
          </a:p>
        </p:txBody>
      </p:sp>
      <p:sp>
        <p:nvSpPr>
          <p:cNvPr id="8" name="Content Placeholder 7"/>
          <p:cNvSpPr>
            <a:spLocks noGrp="1"/>
          </p:cNvSpPr>
          <p:nvPr>
            <p:ph sz="quarter" idx="4"/>
          </p:nvPr>
        </p:nvSpPr>
        <p:spPr/>
        <p:txBody>
          <a:bodyPr/>
          <a:lstStyle/>
          <a:p>
            <a:r>
              <a:rPr lang="en-US" dirty="0" smtClean="0"/>
              <a:t>Fast Paced</a:t>
            </a:r>
          </a:p>
          <a:p>
            <a:r>
              <a:rPr lang="en-US" dirty="0" smtClean="0"/>
              <a:t>Relaxed or Leisurely Paced</a:t>
            </a:r>
          </a:p>
          <a:p>
            <a:r>
              <a:rPr lang="en-US" dirty="0" smtClean="0"/>
              <a:t>Breakneck, Compelling</a:t>
            </a:r>
          </a:p>
          <a:p>
            <a:r>
              <a:rPr lang="en-US" dirty="0" smtClean="0"/>
              <a:t>Deliberate, Densely written</a:t>
            </a:r>
          </a:p>
          <a:p>
            <a:r>
              <a:rPr lang="en-US" dirty="0" smtClean="0"/>
              <a:t>Engrossing, Measured</a:t>
            </a:r>
          </a:p>
          <a:p>
            <a:r>
              <a:rPr lang="en-US" dirty="0" smtClean="0"/>
              <a:t>Stately, Unhurried</a:t>
            </a:r>
            <a:endParaRPr lang="en-US" dirty="0"/>
          </a:p>
        </p:txBody>
      </p:sp>
    </p:spTree>
    <p:extLst>
      <p:ext uri="{BB962C8B-B14F-4D97-AF65-F5344CB8AC3E}">
        <p14:creationId xmlns:p14="http://schemas.microsoft.com/office/powerpoint/2010/main" val="11707629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Factors</a:t>
            </a:r>
            <a:endParaRPr lang="en-US" dirty="0"/>
          </a:p>
        </p:txBody>
      </p:sp>
      <p:sp>
        <p:nvSpPr>
          <p:cNvPr id="3" name="Text Placeholder 2"/>
          <p:cNvSpPr>
            <a:spLocks noGrp="1"/>
          </p:cNvSpPr>
          <p:nvPr>
            <p:ph type="body" idx="1"/>
          </p:nvPr>
        </p:nvSpPr>
        <p:spPr/>
        <p:txBody>
          <a:bodyPr/>
          <a:lstStyle/>
          <a:p>
            <a:r>
              <a:rPr lang="en-US" dirty="0" smtClean="0"/>
              <a:t>Tone</a:t>
            </a:r>
            <a:endParaRPr lang="en-US" dirty="0"/>
          </a:p>
        </p:txBody>
      </p:sp>
      <p:sp>
        <p:nvSpPr>
          <p:cNvPr id="4" name="Content Placeholder 3"/>
          <p:cNvSpPr>
            <a:spLocks noGrp="1"/>
          </p:cNvSpPr>
          <p:nvPr>
            <p:ph sz="half" idx="2"/>
          </p:nvPr>
        </p:nvSpPr>
        <p:spPr>
          <a:xfrm>
            <a:off x="457200" y="2174874"/>
            <a:ext cx="4040188" cy="4454525"/>
          </a:xfrm>
        </p:spPr>
        <p:txBody>
          <a:bodyPr>
            <a:normAutofit fontScale="92500"/>
          </a:bodyPr>
          <a:lstStyle/>
          <a:p>
            <a:r>
              <a:rPr lang="en-US" dirty="0" smtClean="0"/>
              <a:t>Amusing, Atmospheric</a:t>
            </a:r>
          </a:p>
          <a:p>
            <a:r>
              <a:rPr lang="en-US" dirty="0" smtClean="0"/>
              <a:t>Bawdy, Bittersweet, Bleak</a:t>
            </a:r>
          </a:p>
          <a:p>
            <a:r>
              <a:rPr lang="en-US" dirty="0" smtClean="0"/>
              <a:t>Creepy, Disturbing </a:t>
            </a:r>
          </a:p>
          <a:p>
            <a:r>
              <a:rPr lang="en-US" dirty="0" smtClean="0"/>
              <a:t>Dramatic</a:t>
            </a:r>
            <a:r>
              <a:rPr lang="en-US" dirty="0"/>
              <a:t>, Funny</a:t>
            </a:r>
            <a:endParaRPr lang="en-US" dirty="0" smtClean="0"/>
          </a:p>
          <a:p>
            <a:r>
              <a:rPr lang="en-US" dirty="0" smtClean="0"/>
              <a:t>Gruesome, Haunting</a:t>
            </a:r>
          </a:p>
          <a:p>
            <a:r>
              <a:rPr lang="en-US" dirty="0" smtClean="0"/>
              <a:t>Heartwarming, Impassioned</a:t>
            </a:r>
          </a:p>
          <a:p>
            <a:r>
              <a:rPr lang="en-US" dirty="0" smtClean="0"/>
              <a:t>Inspirational, Melancholy</a:t>
            </a:r>
          </a:p>
          <a:p>
            <a:r>
              <a:rPr lang="en-US" dirty="0" smtClean="0"/>
              <a:t>Moody, Moving, Nostalgic</a:t>
            </a:r>
          </a:p>
          <a:p>
            <a:r>
              <a:rPr lang="en-US" dirty="0" smtClean="0"/>
              <a:t>Offbeat, Reflective</a:t>
            </a:r>
          </a:p>
          <a:p>
            <a:r>
              <a:rPr lang="en-US" dirty="0" smtClean="0"/>
              <a:t>Romantic, Sobering, Steamy</a:t>
            </a:r>
          </a:p>
          <a:p>
            <a:r>
              <a:rPr lang="en-US" dirty="0" smtClean="0"/>
              <a:t>Suspenseful, Upbeat, Violent</a:t>
            </a:r>
          </a:p>
          <a:p>
            <a:endParaRPr lang="en-US" dirty="0"/>
          </a:p>
        </p:txBody>
      </p:sp>
      <p:sp>
        <p:nvSpPr>
          <p:cNvPr id="5" name="Text Placeholder 4"/>
          <p:cNvSpPr>
            <a:spLocks noGrp="1"/>
          </p:cNvSpPr>
          <p:nvPr>
            <p:ph type="body" sz="quarter" idx="3"/>
          </p:nvPr>
        </p:nvSpPr>
        <p:spPr/>
        <p:txBody>
          <a:bodyPr/>
          <a:lstStyle/>
          <a:p>
            <a:r>
              <a:rPr lang="en-US" dirty="0" smtClean="0"/>
              <a:t>Writing Style</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Accessible, Candid</a:t>
            </a:r>
          </a:p>
          <a:p>
            <a:r>
              <a:rPr lang="en-US" dirty="0" smtClean="0"/>
              <a:t>Compelling, Conversational</a:t>
            </a:r>
          </a:p>
          <a:p>
            <a:r>
              <a:rPr lang="en-US" dirty="0" smtClean="0"/>
              <a:t>Descriptive, Dialect Rich</a:t>
            </a:r>
          </a:p>
          <a:p>
            <a:r>
              <a:rPr lang="en-US" dirty="0" smtClean="0"/>
              <a:t>Engaging, Experimental </a:t>
            </a:r>
          </a:p>
          <a:p>
            <a:r>
              <a:rPr lang="en-US" dirty="0" smtClean="0"/>
              <a:t>Gritty, Jargon-filled, Lush</a:t>
            </a:r>
          </a:p>
          <a:p>
            <a:r>
              <a:rPr lang="en-US" dirty="0" smtClean="0"/>
              <a:t>Journalistic, Lyrical</a:t>
            </a:r>
          </a:p>
          <a:p>
            <a:r>
              <a:rPr lang="en-US" dirty="0" smtClean="0"/>
              <a:t>Persuasive, Scholarly, Spare</a:t>
            </a:r>
          </a:p>
          <a:p>
            <a:r>
              <a:rPr lang="en-US" dirty="0" smtClean="0"/>
              <a:t>Stylistic, Thoughtful</a:t>
            </a:r>
          </a:p>
          <a:p>
            <a:r>
              <a:rPr lang="en-US" dirty="0" smtClean="0"/>
              <a:t>Witty</a:t>
            </a:r>
            <a:endParaRPr lang="en-US" dirty="0"/>
          </a:p>
        </p:txBody>
      </p:sp>
    </p:spTree>
    <p:extLst>
      <p:ext uri="{BB962C8B-B14F-4D97-AF65-F5344CB8AC3E}">
        <p14:creationId xmlns:p14="http://schemas.microsoft.com/office/powerpoint/2010/main" val="23892875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Factors</a:t>
            </a:r>
            <a:endParaRPr lang="en-US" dirty="0"/>
          </a:p>
        </p:txBody>
      </p:sp>
      <p:sp>
        <p:nvSpPr>
          <p:cNvPr id="3" name="Text Placeholder 2"/>
          <p:cNvSpPr>
            <a:spLocks noGrp="1"/>
          </p:cNvSpPr>
          <p:nvPr>
            <p:ph type="body" idx="1"/>
          </p:nvPr>
        </p:nvSpPr>
        <p:spPr/>
        <p:txBody>
          <a:bodyPr/>
          <a:lstStyle/>
          <a:p>
            <a:r>
              <a:rPr lang="en-US" dirty="0" smtClean="0"/>
              <a:t>Characterization</a:t>
            </a:r>
            <a:endParaRPr lang="en-US" dirty="0"/>
          </a:p>
        </p:txBody>
      </p:sp>
      <p:sp>
        <p:nvSpPr>
          <p:cNvPr id="4" name="Content Placeholder 3"/>
          <p:cNvSpPr>
            <a:spLocks noGrp="1"/>
          </p:cNvSpPr>
          <p:nvPr>
            <p:ph sz="half" idx="2"/>
          </p:nvPr>
        </p:nvSpPr>
        <p:spPr/>
        <p:txBody>
          <a:bodyPr/>
          <a:lstStyle/>
          <a:p>
            <a:r>
              <a:rPr lang="en-US" dirty="0" smtClean="0"/>
              <a:t>Detailed, Distant, Dramatic</a:t>
            </a:r>
          </a:p>
          <a:p>
            <a:r>
              <a:rPr lang="en-US" dirty="0" smtClean="0"/>
              <a:t>Eccentric, Evocative</a:t>
            </a:r>
            <a:endParaRPr lang="en-US" dirty="0"/>
          </a:p>
          <a:p>
            <a:r>
              <a:rPr lang="en-US" dirty="0" smtClean="0"/>
              <a:t>Faithful, </a:t>
            </a:r>
            <a:r>
              <a:rPr lang="en-US" dirty="0"/>
              <a:t>F</a:t>
            </a:r>
            <a:r>
              <a:rPr lang="en-US" dirty="0" smtClean="0"/>
              <a:t>amiliar</a:t>
            </a:r>
          </a:p>
          <a:p>
            <a:r>
              <a:rPr lang="en-US" dirty="0" smtClean="0"/>
              <a:t>Intriguing secondary</a:t>
            </a:r>
          </a:p>
          <a:p>
            <a:r>
              <a:rPr lang="en-US" dirty="0" smtClean="0"/>
              <a:t>Introspective, Lifelike </a:t>
            </a:r>
          </a:p>
          <a:p>
            <a:r>
              <a:rPr lang="en-US" dirty="0" smtClean="0"/>
              <a:t>Quirky, recognizable</a:t>
            </a:r>
          </a:p>
          <a:p>
            <a:r>
              <a:rPr lang="en-US" dirty="0" smtClean="0"/>
              <a:t>Vivid, Well drawn, </a:t>
            </a:r>
          </a:p>
          <a:p>
            <a:r>
              <a:rPr lang="en-US" dirty="0" smtClean="0"/>
              <a:t>Well developed</a:t>
            </a:r>
            <a:endParaRPr lang="en-US" dirty="0"/>
          </a:p>
        </p:txBody>
      </p:sp>
    </p:spTree>
    <p:extLst>
      <p:ext uri="{BB962C8B-B14F-4D97-AF65-F5344CB8AC3E}">
        <p14:creationId xmlns:p14="http://schemas.microsoft.com/office/powerpoint/2010/main" val="20038619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start a group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Find the people</a:t>
            </a:r>
          </a:p>
          <a:p>
            <a:pPr lvl="1"/>
            <a:r>
              <a:rPr lang="en-US" dirty="0" smtClean="0"/>
              <a:t>Patron Survey</a:t>
            </a:r>
          </a:p>
          <a:p>
            <a:pPr lvl="2"/>
            <a:r>
              <a:rPr lang="en-US" dirty="0"/>
              <a:t>Connect to patrons with interest in a book group </a:t>
            </a:r>
          </a:p>
          <a:p>
            <a:pPr lvl="2"/>
            <a:r>
              <a:rPr lang="en-US" dirty="0" smtClean="0"/>
              <a:t>Identify date, time, focus (genre specific?) </a:t>
            </a:r>
          </a:p>
          <a:p>
            <a:pPr lvl="1"/>
            <a:r>
              <a:rPr lang="en-US" dirty="0" smtClean="0"/>
              <a:t>Work from a special event – Big Read</a:t>
            </a:r>
          </a:p>
          <a:p>
            <a:pPr lvl="1"/>
            <a:r>
              <a:rPr lang="en-US" dirty="0" smtClean="0"/>
              <a:t>Reach readers where they are at</a:t>
            </a:r>
          </a:p>
          <a:p>
            <a:pPr lvl="2"/>
            <a:r>
              <a:rPr lang="en-US" dirty="0" smtClean="0"/>
              <a:t>In the Library, create a Book Group display</a:t>
            </a:r>
          </a:p>
          <a:p>
            <a:pPr lvl="2"/>
            <a:r>
              <a:rPr lang="en-US" dirty="0" smtClean="0"/>
              <a:t>Outside the library: stores, book groups </a:t>
            </a:r>
          </a:p>
          <a:p>
            <a:pPr lvl="2"/>
            <a:r>
              <a:rPr lang="en-US" dirty="0"/>
              <a:t>Talk with current campus and area book groups </a:t>
            </a:r>
          </a:p>
          <a:p>
            <a:pPr lvl="2"/>
            <a:r>
              <a:rPr lang="en-US" dirty="0" smtClean="0"/>
              <a:t>Virtual</a:t>
            </a:r>
            <a:r>
              <a:rPr lang="en-US" dirty="0"/>
              <a:t>: Facebook, </a:t>
            </a:r>
            <a:r>
              <a:rPr lang="en-US" dirty="0" smtClean="0"/>
              <a:t>Twitter, campus blogs</a:t>
            </a:r>
            <a:endParaRPr lang="en-US" dirty="0"/>
          </a:p>
          <a:p>
            <a:pPr lvl="4"/>
            <a:r>
              <a:rPr lang="en-US" dirty="0" smtClean="0"/>
              <a:t>Survey Says: 54% on Goodreads / 53% on Facebook</a:t>
            </a:r>
          </a:p>
          <a:p>
            <a:pPr lvl="5"/>
            <a:endParaRPr lang="en-US" dirty="0" smtClean="0"/>
          </a:p>
        </p:txBody>
      </p:sp>
      <p:sp>
        <p:nvSpPr>
          <p:cNvPr id="4" name="TextBox 3"/>
          <p:cNvSpPr txBox="1"/>
          <p:nvPr/>
        </p:nvSpPr>
        <p:spPr>
          <a:xfrm>
            <a:off x="0" y="76200"/>
            <a:ext cx="91440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5723537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keep it going? - Marketing</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Nurture your group members with reminders  </a:t>
            </a:r>
          </a:p>
          <a:p>
            <a:pPr lvl="1"/>
            <a:r>
              <a:rPr lang="en-US" dirty="0" smtClean="0"/>
              <a:t>Bookmarks</a:t>
            </a:r>
            <a:r>
              <a:rPr lang="en-US" dirty="0"/>
              <a:t>, </a:t>
            </a:r>
            <a:r>
              <a:rPr lang="en-US" dirty="0" smtClean="0"/>
              <a:t>emails, social media </a:t>
            </a:r>
          </a:p>
          <a:p>
            <a:pPr marL="457200" lvl="1" indent="0">
              <a:buNone/>
            </a:pPr>
            <a:endParaRPr lang="en-US" dirty="0"/>
          </a:p>
          <a:p>
            <a:r>
              <a:rPr lang="en-US" dirty="0" smtClean="0"/>
              <a:t>In Library </a:t>
            </a:r>
          </a:p>
          <a:p>
            <a:pPr lvl="1"/>
            <a:r>
              <a:rPr lang="en-US" dirty="0" smtClean="0"/>
              <a:t>Flyers (print, digital), Displays, Event Calendars</a:t>
            </a:r>
          </a:p>
          <a:p>
            <a:pPr lvl="1"/>
            <a:r>
              <a:rPr lang="en-US" dirty="0" smtClean="0"/>
              <a:t>Educate co-workers (face of the book groups)</a:t>
            </a:r>
          </a:p>
          <a:p>
            <a:pPr lvl="1"/>
            <a:endParaRPr lang="en-US" dirty="0" smtClean="0"/>
          </a:p>
          <a:p>
            <a:r>
              <a:rPr lang="en-US" dirty="0" smtClean="0"/>
              <a:t>Outside library opportunities</a:t>
            </a:r>
          </a:p>
          <a:p>
            <a:pPr lvl="1"/>
            <a:r>
              <a:rPr lang="en-US" dirty="0" smtClean="0"/>
              <a:t>Twitter, Facebook </a:t>
            </a:r>
          </a:p>
          <a:p>
            <a:pPr lvl="1"/>
            <a:r>
              <a:rPr lang="en-US" dirty="0" smtClean="0"/>
              <a:t>Community calendars radio/internet - KGOU/KOSU</a:t>
            </a:r>
          </a:p>
          <a:p>
            <a:pPr lvl="1"/>
            <a:r>
              <a:rPr lang="en-US" dirty="0" smtClean="0"/>
              <a:t>Community boards (free) </a:t>
            </a:r>
            <a:r>
              <a:rPr lang="en-US" dirty="0"/>
              <a:t>– </a:t>
            </a:r>
            <a:r>
              <a:rPr lang="en-US" dirty="0" smtClean="0"/>
              <a:t>Coffee Shops</a:t>
            </a:r>
            <a:r>
              <a:rPr lang="en-US" dirty="0"/>
              <a:t>, </a:t>
            </a:r>
            <a:r>
              <a:rPr lang="en-US" dirty="0" smtClean="0"/>
              <a:t>Churches, Norman Central Public Library</a:t>
            </a:r>
          </a:p>
        </p:txBody>
      </p:sp>
    </p:spTree>
    <p:extLst>
      <p:ext uri="{BB962C8B-B14F-4D97-AF65-F5344CB8AC3E}">
        <p14:creationId xmlns:p14="http://schemas.microsoft.com/office/powerpoint/2010/main" val="11000783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keep it going? - Marketing</a:t>
            </a:r>
            <a:endParaRPr lang="en-US" dirty="0"/>
          </a:p>
        </p:txBody>
      </p:sp>
      <p:sp>
        <p:nvSpPr>
          <p:cNvPr id="3" name="Content Placeholder 2"/>
          <p:cNvSpPr>
            <a:spLocks noGrp="1"/>
          </p:cNvSpPr>
          <p:nvPr>
            <p:ph idx="1"/>
          </p:nvPr>
        </p:nvSpPr>
        <p:spPr>
          <a:xfrm>
            <a:off x="457200" y="1600200"/>
            <a:ext cx="8001000" cy="4525963"/>
          </a:xfrm>
        </p:spPr>
        <p:txBody>
          <a:bodyPr>
            <a:normAutofit fontScale="85000" lnSpcReduction="10000"/>
          </a:bodyPr>
          <a:lstStyle/>
          <a:p>
            <a:r>
              <a:rPr lang="en-US" dirty="0"/>
              <a:t>Elevator speech </a:t>
            </a:r>
            <a:r>
              <a:rPr lang="en-US" dirty="0" smtClean="0"/>
              <a:t>(work or </a:t>
            </a:r>
            <a:r>
              <a:rPr lang="en-US" dirty="0"/>
              <a:t>store checkout line speech)</a:t>
            </a:r>
          </a:p>
          <a:p>
            <a:pPr lvl="1"/>
            <a:r>
              <a:rPr lang="en-US" dirty="0"/>
              <a:t>Meeting date, time </a:t>
            </a:r>
          </a:p>
          <a:p>
            <a:pPr lvl="1"/>
            <a:r>
              <a:rPr lang="en-US" dirty="0"/>
              <a:t>Demographic, group’s personality, </a:t>
            </a:r>
            <a:r>
              <a:rPr lang="en-US" dirty="0" smtClean="0"/>
              <a:t>what </a:t>
            </a:r>
            <a:r>
              <a:rPr lang="en-US" dirty="0"/>
              <a:t>makes your group special </a:t>
            </a:r>
          </a:p>
          <a:p>
            <a:pPr lvl="1"/>
            <a:r>
              <a:rPr lang="en-US" dirty="0"/>
              <a:t>Favorite/recent reads</a:t>
            </a:r>
          </a:p>
          <a:p>
            <a:pPr lvl="1"/>
            <a:r>
              <a:rPr lang="en-US" dirty="0"/>
              <a:t>Be </a:t>
            </a:r>
            <a:r>
              <a:rPr lang="en-US" dirty="0" smtClean="0"/>
              <a:t>able </a:t>
            </a:r>
            <a:r>
              <a:rPr lang="en-US" dirty="0"/>
              <a:t>to talk your next book</a:t>
            </a:r>
          </a:p>
          <a:p>
            <a:endParaRPr lang="en-US" dirty="0" smtClean="0"/>
          </a:p>
          <a:p>
            <a:r>
              <a:rPr lang="en-US" dirty="0" smtClean="0"/>
              <a:t>WOM  </a:t>
            </a:r>
          </a:p>
          <a:p>
            <a:pPr lvl="1"/>
            <a:r>
              <a:rPr lang="en-US" dirty="0"/>
              <a:t>Readers talking to readers</a:t>
            </a:r>
          </a:p>
          <a:p>
            <a:pPr lvl="2"/>
            <a:r>
              <a:rPr lang="en-US" dirty="0" smtClean="0"/>
              <a:t>Use group members to spread the word about your book group </a:t>
            </a:r>
          </a:p>
          <a:p>
            <a:pPr lvl="2"/>
            <a:r>
              <a:rPr lang="en-US" dirty="0" smtClean="0"/>
              <a:t>Ensure existing book groups aware of new group</a:t>
            </a:r>
          </a:p>
          <a:p>
            <a:pPr lvl="1"/>
            <a:endParaRPr lang="en-US" dirty="0"/>
          </a:p>
          <a:p>
            <a:pPr marL="914400" lvl="2" indent="0">
              <a:buNone/>
            </a:pPr>
            <a:endParaRPr lang="en-US" dirty="0" smtClean="0"/>
          </a:p>
          <a:p>
            <a:pPr lvl="2"/>
            <a:endParaRPr lang="en-US" dirty="0" smtClean="0"/>
          </a:p>
          <a:p>
            <a:pPr lvl="2"/>
            <a:endParaRPr lang="en-US" dirty="0" smtClean="0"/>
          </a:p>
        </p:txBody>
      </p:sp>
    </p:spTree>
    <p:extLst>
      <p:ext uri="{BB962C8B-B14F-4D97-AF65-F5344CB8AC3E}">
        <p14:creationId xmlns:p14="http://schemas.microsoft.com/office/powerpoint/2010/main" val="17492443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keep it going – </a:t>
            </a:r>
            <a:br>
              <a:rPr lang="en-US" dirty="0" smtClean="0"/>
            </a:br>
            <a:r>
              <a:rPr lang="en-US" dirty="0" smtClean="0"/>
              <a:t>Build a Reading Community</a:t>
            </a:r>
            <a:endParaRPr lang="en-US" dirty="0"/>
          </a:p>
        </p:txBody>
      </p:sp>
      <p:sp>
        <p:nvSpPr>
          <p:cNvPr id="3" name="Content Placeholder 2"/>
          <p:cNvSpPr>
            <a:spLocks noGrp="1"/>
          </p:cNvSpPr>
          <p:nvPr>
            <p:ph idx="1"/>
          </p:nvPr>
        </p:nvSpPr>
        <p:spPr>
          <a:xfrm>
            <a:off x="457200" y="1600200"/>
            <a:ext cx="8458200" cy="4953000"/>
          </a:xfrm>
        </p:spPr>
        <p:txBody>
          <a:bodyPr>
            <a:normAutofit fontScale="85000" lnSpcReduction="20000"/>
          </a:bodyPr>
          <a:lstStyle/>
          <a:p>
            <a:r>
              <a:rPr lang="en-US" dirty="0"/>
              <a:t>Why choose your group over Goodreads?</a:t>
            </a:r>
          </a:p>
          <a:p>
            <a:r>
              <a:rPr lang="en-US" dirty="0" smtClean="0"/>
              <a:t>Build your community</a:t>
            </a:r>
          </a:p>
          <a:p>
            <a:pPr lvl="1"/>
            <a:r>
              <a:rPr lang="en-US" dirty="0" smtClean="0"/>
              <a:t>Members committed to reading &amp; discussing books together</a:t>
            </a:r>
          </a:p>
          <a:p>
            <a:r>
              <a:rPr lang="en-US" dirty="0"/>
              <a:t>Establish an open and inclusive atmosphere </a:t>
            </a:r>
          </a:p>
          <a:p>
            <a:pPr lvl="1"/>
            <a:r>
              <a:rPr lang="en-US" dirty="0"/>
              <a:t>Use name </a:t>
            </a:r>
            <a:r>
              <a:rPr lang="en-US" dirty="0" smtClean="0"/>
              <a:t>tags or name cards </a:t>
            </a:r>
            <a:endParaRPr lang="en-US" dirty="0"/>
          </a:p>
          <a:p>
            <a:r>
              <a:rPr lang="en-US" dirty="0" smtClean="0"/>
              <a:t>Develop </a:t>
            </a:r>
            <a:r>
              <a:rPr lang="en-US" dirty="0"/>
              <a:t>an atmosphere of acceptance/respect for all interpretations of the book</a:t>
            </a:r>
          </a:p>
          <a:p>
            <a:pPr lvl="1"/>
            <a:r>
              <a:rPr lang="en-US" dirty="0"/>
              <a:t>Be non-judgmental of group members and their opinions </a:t>
            </a:r>
          </a:p>
          <a:p>
            <a:r>
              <a:rPr lang="en-US" dirty="0" smtClean="0"/>
              <a:t>Provide </a:t>
            </a:r>
            <a:r>
              <a:rPr lang="en-US" dirty="0"/>
              <a:t>opportunities for the members to take </a:t>
            </a:r>
            <a:r>
              <a:rPr lang="en-US" dirty="0" smtClean="0"/>
              <a:t>ownership </a:t>
            </a:r>
            <a:r>
              <a:rPr lang="en-US" dirty="0"/>
              <a:t>– group </a:t>
            </a:r>
            <a:r>
              <a:rPr lang="en-US" dirty="0" smtClean="0"/>
              <a:t>name, book selection, food, ground rules </a:t>
            </a:r>
            <a:endParaRPr lang="en-US" dirty="0"/>
          </a:p>
          <a:p>
            <a:r>
              <a:rPr lang="en-US" dirty="0" smtClean="0"/>
              <a:t>Create your group brand</a:t>
            </a:r>
          </a:p>
          <a:p>
            <a:pPr lvl="1"/>
            <a:endParaRPr lang="en-US" dirty="0" smtClean="0"/>
          </a:p>
          <a:p>
            <a:endParaRPr lang="en-US" dirty="0"/>
          </a:p>
          <a:p>
            <a:endParaRPr lang="en-US" dirty="0"/>
          </a:p>
        </p:txBody>
      </p:sp>
    </p:spTree>
    <p:extLst>
      <p:ext uri="{BB962C8B-B14F-4D97-AF65-F5344CB8AC3E}">
        <p14:creationId xmlns:p14="http://schemas.microsoft.com/office/powerpoint/2010/main" val="10886998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7124" t="3522" r="10242" b="20983"/>
          <a:stretch/>
        </p:blipFill>
        <p:spPr>
          <a:xfrm>
            <a:off x="0" y="-27917"/>
            <a:ext cx="9169269" cy="6885917"/>
          </a:xfrm>
          <a:prstGeom prst="rect">
            <a:avLst/>
          </a:prstGeom>
        </p:spPr>
      </p:pic>
    </p:spTree>
    <p:extLst>
      <p:ext uri="{BB962C8B-B14F-4D97-AF65-F5344CB8AC3E}">
        <p14:creationId xmlns:p14="http://schemas.microsoft.com/office/powerpoint/2010/main" val="25658062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333" t="21034" r="15777" b="21669"/>
          <a:stretch/>
        </p:blipFill>
        <p:spPr>
          <a:xfrm>
            <a:off x="0" y="15910"/>
            <a:ext cx="7162800" cy="6019800"/>
          </a:xfrm>
          <a:prstGeom prst="rect">
            <a:avLst/>
          </a:prstGeom>
        </p:spPr>
      </p:pic>
      <p:pic>
        <p:nvPicPr>
          <p:cNvPr id="5" name="Picture 4"/>
          <p:cNvPicPr>
            <a:picLocks noChangeAspect="1"/>
          </p:cNvPicPr>
          <p:nvPr/>
        </p:nvPicPr>
        <p:blipFill rotWithShape="1">
          <a:blip r:embed="rId4"/>
          <a:srcRect l="63778" t="11560" r="17111" b="31143"/>
          <a:stretch/>
        </p:blipFill>
        <p:spPr>
          <a:xfrm>
            <a:off x="2590800" y="803030"/>
            <a:ext cx="6553200" cy="6019801"/>
          </a:xfrm>
          <a:prstGeom prst="rect">
            <a:avLst/>
          </a:prstGeom>
        </p:spPr>
      </p:pic>
    </p:spTree>
    <p:extLst>
      <p:ext uri="{BB962C8B-B14F-4D97-AF65-F5344CB8AC3E}">
        <p14:creationId xmlns:p14="http://schemas.microsoft.com/office/powerpoint/2010/main" val="1276855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1975</TotalTime>
  <Words>2473</Words>
  <Application>Microsoft Macintosh PowerPoint</Application>
  <PresentationFormat>On-screen Show (4:3)</PresentationFormat>
  <Paragraphs>473</Paragraphs>
  <Slides>33</Slides>
  <Notes>26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Welcome to the  OU Book Discussion  Discussion</vt:lpstr>
      <vt:lpstr>PowerPoint Presentation</vt:lpstr>
      <vt:lpstr>Format Choices</vt:lpstr>
      <vt:lpstr>How do you start a group</vt:lpstr>
      <vt:lpstr>How do you keep it going? - Marketing</vt:lpstr>
      <vt:lpstr>How do you keep it going? - Marketing</vt:lpstr>
      <vt:lpstr>How do you keep it going –  Build a Reading Community</vt:lpstr>
      <vt:lpstr>PowerPoint Presentation</vt:lpstr>
      <vt:lpstr>PowerPoint Presentation</vt:lpstr>
      <vt:lpstr>How to keep it going - Create &amp; Evolve Your Ground Rules</vt:lpstr>
      <vt:lpstr>How do you keep it going? - Food</vt:lpstr>
      <vt:lpstr>How do you keep it going? - Fun</vt:lpstr>
      <vt:lpstr>How do you keep it going? –  Try new things</vt:lpstr>
      <vt:lpstr>PowerPoint Presentation</vt:lpstr>
      <vt:lpstr>PowerPoint Presentation</vt:lpstr>
      <vt:lpstr>Discussion Preparation</vt:lpstr>
      <vt:lpstr>Where to Find Questions</vt:lpstr>
      <vt:lpstr>PowerPoint Presentation</vt:lpstr>
      <vt:lpstr>Developing Questions</vt:lpstr>
      <vt:lpstr>Value Added Information</vt:lpstr>
      <vt:lpstr>PowerPoint Presentation</vt:lpstr>
      <vt:lpstr>Connect to…</vt:lpstr>
      <vt:lpstr>Group Dynamics</vt:lpstr>
      <vt:lpstr>Group Dynamics</vt:lpstr>
      <vt:lpstr>Group Dynamics</vt:lpstr>
      <vt:lpstr>Group Dynamics</vt:lpstr>
      <vt:lpstr>Group Dynamics</vt:lpstr>
      <vt:lpstr>PowerPoint Presentation</vt:lpstr>
      <vt:lpstr>Create a Discussion</vt:lpstr>
      <vt:lpstr>Value Added - Know the Appeal Factors</vt:lpstr>
      <vt:lpstr>Appeal Factors</vt:lpstr>
      <vt:lpstr>Appeal Factors</vt:lpstr>
      <vt:lpstr>Appeal Factors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PLS Book Group Moderators’ Workshop</dc:title>
  <dc:creator>jt</dc:creator>
  <cp:lastModifiedBy>Library System</cp:lastModifiedBy>
  <cp:revision>126</cp:revision>
  <dcterms:created xsi:type="dcterms:W3CDTF">2013-01-21T19:26:15Z</dcterms:created>
  <dcterms:modified xsi:type="dcterms:W3CDTF">2015-07-09T18:32:40Z</dcterms:modified>
</cp:coreProperties>
</file>